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67" r:id="rId4"/>
    <p:sldId id="268" r:id="rId5"/>
    <p:sldId id="257" r:id="rId6"/>
    <p:sldId id="258" r:id="rId7"/>
    <p:sldId id="270" r:id="rId8"/>
    <p:sldId id="259" r:id="rId9"/>
    <p:sldId id="260" r:id="rId10"/>
    <p:sldId id="261" r:id="rId11"/>
    <p:sldId id="262" r:id="rId12"/>
    <p:sldId id="264" r:id="rId13"/>
    <p:sldId id="271" r:id="rId14"/>
    <p:sldId id="272" r:id="rId15"/>
    <p:sldId id="277" r:id="rId16"/>
    <p:sldId id="273" r:id="rId17"/>
    <p:sldId id="278" r:id="rId18"/>
    <p:sldId id="265" r:id="rId19"/>
    <p:sldId id="279" r:id="rId20"/>
  </p:sldIdLst>
  <p:sldSz cx="14630400" cy="8229600"/>
  <p:notesSz cx="8229600" cy="14630400"/>
  <p:embeddedFontLst>
    <p:embeddedFont>
      <p:font typeface="Calibri Light" pitchFamily="34" charset="0"/>
      <p:regular r:id="rId22"/>
      <p:italic r:id="rId23"/>
    </p:embeddedFont>
    <p:embeddedFont>
      <p:font typeface="Roboto" charset="0"/>
      <p:regular r:id="rId24"/>
      <p:bold r:id="rId25"/>
    </p:embeddedFont>
    <p:embeddedFont>
      <p:font typeface="Raleway" charset="0"/>
      <p:regular r:id="rId26"/>
    </p:embeddedFont>
    <p:embeddedFont>
      <p:font typeface="Calibri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-562" y="-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36FCB7-FF9C-492A-B76E-1F42409F3169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926184-6094-4606-A336-559AD2A7AE9B}">
      <dgm:prSet/>
      <dgm:spPr/>
      <dgm:t>
        <a:bodyPr/>
        <a:lstStyle/>
        <a:p>
          <a:r>
            <a:rPr lang="en-US" b="1" dirty="0"/>
            <a:t>Technical Challenges:</a:t>
          </a:r>
          <a:endParaRPr lang="en-US" dirty="0"/>
        </a:p>
      </dgm:t>
    </dgm:pt>
    <dgm:pt modelId="{59FD91FE-A856-4D44-A513-2D445AEEE3CB}" type="parTrans" cxnId="{CC6A35C1-802A-4418-852F-A8AB26B55288}">
      <dgm:prSet/>
      <dgm:spPr/>
      <dgm:t>
        <a:bodyPr/>
        <a:lstStyle/>
        <a:p>
          <a:endParaRPr lang="en-US"/>
        </a:p>
      </dgm:t>
    </dgm:pt>
    <dgm:pt modelId="{FFDB5623-6C4A-451C-B133-76133A0D8A39}" type="sibTrans" cxnId="{CC6A35C1-802A-4418-852F-A8AB26B55288}">
      <dgm:prSet/>
      <dgm:spPr/>
      <dgm:t>
        <a:bodyPr/>
        <a:lstStyle/>
        <a:p>
          <a:endParaRPr lang="en-US"/>
        </a:p>
      </dgm:t>
    </dgm:pt>
    <dgm:pt modelId="{09BB4D20-C641-4A05-A8A0-FFD0508B6153}">
      <dgm:prSet/>
      <dgm:spPr/>
      <dgm:t>
        <a:bodyPr/>
        <a:lstStyle/>
        <a:p>
          <a:r>
            <a:rPr lang="en-US" b="1" dirty="0"/>
            <a:t>Data Imbalance:</a:t>
          </a:r>
          <a:endParaRPr lang="en-US" dirty="0"/>
        </a:p>
      </dgm:t>
    </dgm:pt>
    <dgm:pt modelId="{E40309DC-C1C8-447C-97A4-589F53E6F1B7}" type="parTrans" cxnId="{9F79A1C4-93CF-4898-BF35-BD6615479699}">
      <dgm:prSet/>
      <dgm:spPr/>
      <dgm:t>
        <a:bodyPr/>
        <a:lstStyle/>
        <a:p>
          <a:endParaRPr lang="en-US"/>
        </a:p>
      </dgm:t>
    </dgm:pt>
    <dgm:pt modelId="{A734C931-F277-4957-B01C-7F582F39CE5D}" type="sibTrans" cxnId="{9F79A1C4-93CF-4898-BF35-BD6615479699}">
      <dgm:prSet/>
      <dgm:spPr/>
      <dgm:t>
        <a:bodyPr/>
        <a:lstStyle/>
        <a:p>
          <a:endParaRPr lang="en-US"/>
        </a:p>
      </dgm:t>
    </dgm:pt>
    <dgm:pt modelId="{7DFAC88B-7B4E-4500-91F5-60269D5B95A1}">
      <dgm:prSet/>
      <dgm:spPr/>
      <dgm:t>
        <a:bodyPr/>
        <a:lstStyle/>
        <a:p>
          <a:r>
            <a:rPr lang="en-US" dirty="0"/>
            <a:t>Issue: Some crop disease categories had significantly fewer images than others.</a:t>
          </a:r>
        </a:p>
      </dgm:t>
    </dgm:pt>
    <dgm:pt modelId="{DDC385BF-2363-4B0C-BFE8-7160C890A5E0}" type="parTrans" cxnId="{13533879-48AA-447C-97CE-EDD9A437B209}">
      <dgm:prSet/>
      <dgm:spPr/>
      <dgm:t>
        <a:bodyPr/>
        <a:lstStyle/>
        <a:p>
          <a:endParaRPr lang="en-US"/>
        </a:p>
      </dgm:t>
    </dgm:pt>
    <dgm:pt modelId="{55A38ED4-D287-4382-89D2-C08D17E00E8C}" type="sibTrans" cxnId="{13533879-48AA-447C-97CE-EDD9A437B209}">
      <dgm:prSet/>
      <dgm:spPr/>
      <dgm:t>
        <a:bodyPr/>
        <a:lstStyle/>
        <a:p>
          <a:endParaRPr lang="en-US"/>
        </a:p>
      </dgm:t>
    </dgm:pt>
    <dgm:pt modelId="{73706316-2C4B-4D79-98B0-2D76AA9A0983}">
      <dgm:prSet/>
      <dgm:spPr/>
      <dgm:t>
        <a:bodyPr/>
        <a:lstStyle/>
        <a:p>
          <a:r>
            <a:rPr lang="en-US" dirty="0"/>
            <a:t>Solution: Used </a:t>
          </a:r>
          <a:r>
            <a:rPr lang="en-US" b="1" dirty="0"/>
            <a:t>data augmentation</a:t>
          </a:r>
          <a:r>
            <a:rPr lang="en-US" dirty="0"/>
            <a:t> techniques (like rotation, flipping, zoom) to artificially increase the size of underrepresented classes</a:t>
          </a:r>
        </a:p>
      </dgm:t>
    </dgm:pt>
    <dgm:pt modelId="{F837ED25-1210-4C82-BC6A-3E39166CBFC6}" type="parTrans" cxnId="{A8B0C2F4-6A45-4E6B-9F50-C0980B694A8F}">
      <dgm:prSet/>
      <dgm:spPr/>
      <dgm:t>
        <a:bodyPr/>
        <a:lstStyle/>
        <a:p>
          <a:endParaRPr lang="en-US"/>
        </a:p>
      </dgm:t>
    </dgm:pt>
    <dgm:pt modelId="{8BDA47EF-6FD6-4BCC-BE98-A2B59DABBBF0}" type="sibTrans" cxnId="{A8B0C2F4-6A45-4E6B-9F50-C0980B694A8F}">
      <dgm:prSet/>
      <dgm:spPr/>
      <dgm:t>
        <a:bodyPr/>
        <a:lstStyle/>
        <a:p>
          <a:endParaRPr lang="en-US"/>
        </a:p>
      </dgm:t>
    </dgm:pt>
    <dgm:pt modelId="{B705AB1A-02E8-42BD-883F-36AA3E9B3B39}" type="pres">
      <dgm:prSet presAssocID="{3436FCB7-FF9C-492A-B76E-1F42409F316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E64D925-C34B-406E-8C1F-A0D8DB0A99D5}" type="pres">
      <dgm:prSet presAssocID="{53926184-6094-4606-A336-559AD2A7AE9B}" presName="parentLin" presStyleCnt="0"/>
      <dgm:spPr/>
    </dgm:pt>
    <dgm:pt modelId="{B9C7E6F3-C1E1-4D1F-83FF-E9640767C3EB}" type="pres">
      <dgm:prSet presAssocID="{53926184-6094-4606-A336-559AD2A7AE9B}" presName="parentLeftMargin" presStyleLbl="node1" presStyleIdx="0" presStyleCnt="2"/>
      <dgm:spPr/>
      <dgm:t>
        <a:bodyPr/>
        <a:lstStyle/>
        <a:p>
          <a:endParaRPr lang="en-IN"/>
        </a:p>
      </dgm:t>
    </dgm:pt>
    <dgm:pt modelId="{C270F5E4-A2B3-48AF-A4B2-BE33A268042F}" type="pres">
      <dgm:prSet presAssocID="{53926184-6094-4606-A336-559AD2A7AE9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D8631F-60A2-4560-A3DF-550CFB4B5AD0}" type="pres">
      <dgm:prSet presAssocID="{53926184-6094-4606-A336-559AD2A7AE9B}" presName="negativeSpace" presStyleCnt="0"/>
      <dgm:spPr/>
    </dgm:pt>
    <dgm:pt modelId="{F4BCAB66-ABB9-4FA1-A927-6BBA9F910526}" type="pres">
      <dgm:prSet presAssocID="{53926184-6094-4606-A336-559AD2A7AE9B}" presName="childText" presStyleLbl="conFgAcc1" presStyleIdx="0" presStyleCnt="2">
        <dgm:presLayoutVars>
          <dgm:bulletEnabled val="1"/>
        </dgm:presLayoutVars>
      </dgm:prSet>
      <dgm:spPr/>
    </dgm:pt>
    <dgm:pt modelId="{BC17E40A-62E0-4B6C-B8BD-263F3B7EC5B8}" type="pres">
      <dgm:prSet presAssocID="{FFDB5623-6C4A-451C-B133-76133A0D8A39}" presName="spaceBetweenRectangles" presStyleCnt="0"/>
      <dgm:spPr/>
    </dgm:pt>
    <dgm:pt modelId="{17BF903E-DE36-42E2-AF16-D9C5ADCFF6B1}" type="pres">
      <dgm:prSet presAssocID="{09BB4D20-C641-4A05-A8A0-FFD0508B6153}" presName="parentLin" presStyleCnt="0"/>
      <dgm:spPr/>
    </dgm:pt>
    <dgm:pt modelId="{1CE44141-1BB1-4D8C-A3E8-B96514BB6100}" type="pres">
      <dgm:prSet presAssocID="{09BB4D20-C641-4A05-A8A0-FFD0508B6153}" presName="parentLeftMargin" presStyleLbl="node1" presStyleIdx="0" presStyleCnt="2"/>
      <dgm:spPr/>
      <dgm:t>
        <a:bodyPr/>
        <a:lstStyle/>
        <a:p>
          <a:endParaRPr lang="en-IN"/>
        </a:p>
      </dgm:t>
    </dgm:pt>
    <dgm:pt modelId="{F67D371B-7F4D-43E3-8130-87DE2D178EE5}" type="pres">
      <dgm:prSet presAssocID="{09BB4D20-C641-4A05-A8A0-FFD0508B615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0100E38-BCE4-45D9-BE7F-87EC4335DF41}" type="pres">
      <dgm:prSet presAssocID="{09BB4D20-C641-4A05-A8A0-FFD0508B6153}" presName="negativeSpace" presStyleCnt="0"/>
      <dgm:spPr/>
    </dgm:pt>
    <dgm:pt modelId="{9AE0A733-F59C-44D1-9231-D9887DA6CA9C}" type="pres">
      <dgm:prSet presAssocID="{09BB4D20-C641-4A05-A8A0-FFD0508B615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80845F6-FF42-4DE3-AB67-6066556A2FEF}" type="presOf" srcId="{7DFAC88B-7B4E-4500-91F5-60269D5B95A1}" destId="{9AE0A733-F59C-44D1-9231-D9887DA6CA9C}" srcOrd="0" destOrd="0" presId="urn:microsoft.com/office/officeart/2005/8/layout/list1"/>
    <dgm:cxn modelId="{13533879-48AA-447C-97CE-EDD9A437B209}" srcId="{09BB4D20-C641-4A05-A8A0-FFD0508B6153}" destId="{7DFAC88B-7B4E-4500-91F5-60269D5B95A1}" srcOrd="0" destOrd="0" parTransId="{DDC385BF-2363-4B0C-BFE8-7160C890A5E0}" sibTransId="{55A38ED4-D287-4382-89D2-C08D17E00E8C}"/>
    <dgm:cxn modelId="{F2E7FEEE-27B5-4974-B918-E1214680723B}" type="presOf" srcId="{09BB4D20-C641-4A05-A8A0-FFD0508B6153}" destId="{F67D371B-7F4D-43E3-8130-87DE2D178EE5}" srcOrd="1" destOrd="0" presId="urn:microsoft.com/office/officeart/2005/8/layout/list1"/>
    <dgm:cxn modelId="{5C5E9CE4-3776-4D90-9D1D-A7E8F21C8726}" type="presOf" srcId="{53926184-6094-4606-A336-559AD2A7AE9B}" destId="{B9C7E6F3-C1E1-4D1F-83FF-E9640767C3EB}" srcOrd="0" destOrd="0" presId="urn:microsoft.com/office/officeart/2005/8/layout/list1"/>
    <dgm:cxn modelId="{A8B0C2F4-6A45-4E6B-9F50-C0980B694A8F}" srcId="{09BB4D20-C641-4A05-A8A0-FFD0508B6153}" destId="{73706316-2C4B-4D79-98B0-2D76AA9A0983}" srcOrd="1" destOrd="0" parTransId="{F837ED25-1210-4C82-BC6A-3E39166CBFC6}" sibTransId="{8BDA47EF-6FD6-4BCC-BE98-A2B59DABBBF0}"/>
    <dgm:cxn modelId="{CC6A35C1-802A-4418-852F-A8AB26B55288}" srcId="{3436FCB7-FF9C-492A-B76E-1F42409F3169}" destId="{53926184-6094-4606-A336-559AD2A7AE9B}" srcOrd="0" destOrd="0" parTransId="{59FD91FE-A856-4D44-A513-2D445AEEE3CB}" sibTransId="{FFDB5623-6C4A-451C-B133-76133A0D8A39}"/>
    <dgm:cxn modelId="{D00B3055-0868-4955-AA34-9548F5D678F2}" type="presOf" srcId="{09BB4D20-C641-4A05-A8A0-FFD0508B6153}" destId="{1CE44141-1BB1-4D8C-A3E8-B96514BB6100}" srcOrd="0" destOrd="0" presId="urn:microsoft.com/office/officeart/2005/8/layout/list1"/>
    <dgm:cxn modelId="{92DABF91-5D29-49F4-B2B4-7870D1C9DC3A}" type="presOf" srcId="{3436FCB7-FF9C-492A-B76E-1F42409F3169}" destId="{B705AB1A-02E8-42BD-883F-36AA3E9B3B39}" srcOrd="0" destOrd="0" presId="urn:microsoft.com/office/officeart/2005/8/layout/list1"/>
    <dgm:cxn modelId="{5B44345F-EDF2-4DD0-B6DC-2890BAF0CD67}" type="presOf" srcId="{73706316-2C4B-4D79-98B0-2D76AA9A0983}" destId="{9AE0A733-F59C-44D1-9231-D9887DA6CA9C}" srcOrd="0" destOrd="1" presId="urn:microsoft.com/office/officeart/2005/8/layout/list1"/>
    <dgm:cxn modelId="{88E34853-52A9-401E-A392-4E4F0A68EC97}" type="presOf" srcId="{53926184-6094-4606-A336-559AD2A7AE9B}" destId="{C270F5E4-A2B3-48AF-A4B2-BE33A268042F}" srcOrd="1" destOrd="0" presId="urn:microsoft.com/office/officeart/2005/8/layout/list1"/>
    <dgm:cxn modelId="{9F79A1C4-93CF-4898-BF35-BD6615479699}" srcId="{3436FCB7-FF9C-492A-B76E-1F42409F3169}" destId="{09BB4D20-C641-4A05-A8A0-FFD0508B6153}" srcOrd="1" destOrd="0" parTransId="{E40309DC-C1C8-447C-97A4-589F53E6F1B7}" sibTransId="{A734C931-F277-4957-B01C-7F582F39CE5D}"/>
    <dgm:cxn modelId="{AFF92256-0703-4A21-A39B-E96CDA0D7576}" type="presParOf" srcId="{B705AB1A-02E8-42BD-883F-36AA3E9B3B39}" destId="{8E64D925-C34B-406E-8C1F-A0D8DB0A99D5}" srcOrd="0" destOrd="0" presId="urn:microsoft.com/office/officeart/2005/8/layout/list1"/>
    <dgm:cxn modelId="{E037E973-A0F4-47E5-8984-95ABFF6C1A90}" type="presParOf" srcId="{8E64D925-C34B-406E-8C1F-A0D8DB0A99D5}" destId="{B9C7E6F3-C1E1-4D1F-83FF-E9640767C3EB}" srcOrd="0" destOrd="0" presId="urn:microsoft.com/office/officeart/2005/8/layout/list1"/>
    <dgm:cxn modelId="{396D8DE2-7CE4-4128-AC5F-71E28E1ECD2A}" type="presParOf" srcId="{8E64D925-C34B-406E-8C1F-A0D8DB0A99D5}" destId="{C270F5E4-A2B3-48AF-A4B2-BE33A268042F}" srcOrd="1" destOrd="0" presId="urn:microsoft.com/office/officeart/2005/8/layout/list1"/>
    <dgm:cxn modelId="{81D7BA71-E0B7-45ED-ACD2-A5534097E9A7}" type="presParOf" srcId="{B705AB1A-02E8-42BD-883F-36AA3E9B3B39}" destId="{D8D8631F-60A2-4560-A3DF-550CFB4B5AD0}" srcOrd="1" destOrd="0" presId="urn:microsoft.com/office/officeart/2005/8/layout/list1"/>
    <dgm:cxn modelId="{BEB9F941-455A-449F-98EB-325D9BFFDF5A}" type="presParOf" srcId="{B705AB1A-02E8-42BD-883F-36AA3E9B3B39}" destId="{F4BCAB66-ABB9-4FA1-A927-6BBA9F910526}" srcOrd="2" destOrd="0" presId="urn:microsoft.com/office/officeart/2005/8/layout/list1"/>
    <dgm:cxn modelId="{05CE7AD7-3A46-49D1-B8B6-93152D2A5818}" type="presParOf" srcId="{B705AB1A-02E8-42BD-883F-36AA3E9B3B39}" destId="{BC17E40A-62E0-4B6C-B8BD-263F3B7EC5B8}" srcOrd="3" destOrd="0" presId="urn:microsoft.com/office/officeart/2005/8/layout/list1"/>
    <dgm:cxn modelId="{F7E10A39-3E46-4DDB-8565-365E7B2A8F47}" type="presParOf" srcId="{B705AB1A-02E8-42BD-883F-36AA3E9B3B39}" destId="{17BF903E-DE36-42E2-AF16-D9C5ADCFF6B1}" srcOrd="4" destOrd="0" presId="urn:microsoft.com/office/officeart/2005/8/layout/list1"/>
    <dgm:cxn modelId="{EA729C5A-8EE5-47F0-81B3-4A3EA11E2F52}" type="presParOf" srcId="{17BF903E-DE36-42E2-AF16-D9C5ADCFF6B1}" destId="{1CE44141-1BB1-4D8C-A3E8-B96514BB6100}" srcOrd="0" destOrd="0" presId="urn:microsoft.com/office/officeart/2005/8/layout/list1"/>
    <dgm:cxn modelId="{E219F26F-5D3A-4077-AD29-7FA18839D83D}" type="presParOf" srcId="{17BF903E-DE36-42E2-AF16-D9C5ADCFF6B1}" destId="{F67D371B-7F4D-43E3-8130-87DE2D178EE5}" srcOrd="1" destOrd="0" presId="urn:microsoft.com/office/officeart/2005/8/layout/list1"/>
    <dgm:cxn modelId="{FDC1825C-EF15-4008-BF4E-A32F96DB4C5F}" type="presParOf" srcId="{B705AB1A-02E8-42BD-883F-36AA3E9B3B39}" destId="{A0100E38-BCE4-45D9-BE7F-87EC4335DF41}" srcOrd="5" destOrd="0" presId="urn:microsoft.com/office/officeart/2005/8/layout/list1"/>
    <dgm:cxn modelId="{F996FD6B-C8E0-4150-9CAC-B69313B09912}" type="presParOf" srcId="{B705AB1A-02E8-42BD-883F-36AA3E9B3B39}" destId="{9AE0A733-F59C-44D1-9231-D9887DA6CA9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36FCB7-FF9C-492A-B76E-1F42409F3169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926184-6094-4606-A336-559AD2A7AE9B}">
      <dgm:prSet/>
      <dgm:spPr/>
      <dgm:t>
        <a:bodyPr/>
        <a:lstStyle/>
        <a:p>
          <a:r>
            <a:rPr lang="en-US" b="1" dirty="0"/>
            <a:t>Technical Challenges:</a:t>
          </a:r>
          <a:endParaRPr lang="en-US" dirty="0"/>
        </a:p>
      </dgm:t>
    </dgm:pt>
    <dgm:pt modelId="{59FD91FE-A856-4D44-A513-2D445AEEE3CB}" type="parTrans" cxnId="{CC6A35C1-802A-4418-852F-A8AB26B55288}">
      <dgm:prSet/>
      <dgm:spPr/>
      <dgm:t>
        <a:bodyPr/>
        <a:lstStyle/>
        <a:p>
          <a:endParaRPr lang="en-US"/>
        </a:p>
      </dgm:t>
    </dgm:pt>
    <dgm:pt modelId="{FFDB5623-6C4A-451C-B133-76133A0D8A39}" type="sibTrans" cxnId="{CC6A35C1-802A-4418-852F-A8AB26B55288}">
      <dgm:prSet/>
      <dgm:spPr/>
      <dgm:t>
        <a:bodyPr/>
        <a:lstStyle/>
        <a:p>
          <a:endParaRPr lang="en-US"/>
        </a:p>
      </dgm:t>
    </dgm:pt>
    <dgm:pt modelId="{09BB4D20-C641-4A05-A8A0-FFD0508B6153}">
      <dgm:prSet/>
      <dgm:spPr/>
      <dgm:t>
        <a:bodyPr/>
        <a:lstStyle/>
        <a:p>
          <a:r>
            <a:rPr lang="en-US" b="1" dirty="0"/>
            <a:t>Model Overfitting:</a:t>
          </a:r>
          <a:endParaRPr lang="en-US" dirty="0"/>
        </a:p>
      </dgm:t>
    </dgm:pt>
    <dgm:pt modelId="{E40309DC-C1C8-447C-97A4-589F53E6F1B7}" type="parTrans" cxnId="{9F79A1C4-93CF-4898-BF35-BD6615479699}">
      <dgm:prSet/>
      <dgm:spPr/>
      <dgm:t>
        <a:bodyPr/>
        <a:lstStyle/>
        <a:p>
          <a:endParaRPr lang="en-US"/>
        </a:p>
      </dgm:t>
    </dgm:pt>
    <dgm:pt modelId="{A734C931-F277-4957-B01C-7F582F39CE5D}" type="sibTrans" cxnId="{9F79A1C4-93CF-4898-BF35-BD6615479699}">
      <dgm:prSet/>
      <dgm:spPr/>
      <dgm:t>
        <a:bodyPr/>
        <a:lstStyle/>
        <a:p>
          <a:endParaRPr lang="en-US"/>
        </a:p>
      </dgm:t>
    </dgm:pt>
    <dgm:pt modelId="{7DFAC88B-7B4E-4500-91F5-60269D5B95A1}">
      <dgm:prSet/>
      <dgm:spPr/>
      <dgm:t>
        <a:bodyPr/>
        <a:lstStyle/>
        <a:p>
          <a:r>
            <a:rPr lang="en-US" dirty="0"/>
            <a:t>Issue: The model performed well on training dataset but poorly on validation initially.</a:t>
          </a:r>
        </a:p>
      </dgm:t>
    </dgm:pt>
    <dgm:pt modelId="{DDC385BF-2363-4B0C-BFE8-7160C890A5E0}" type="parTrans" cxnId="{13533879-48AA-447C-97CE-EDD9A437B209}">
      <dgm:prSet/>
      <dgm:spPr/>
      <dgm:t>
        <a:bodyPr/>
        <a:lstStyle/>
        <a:p>
          <a:endParaRPr lang="en-US"/>
        </a:p>
      </dgm:t>
    </dgm:pt>
    <dgm:pt modelId="{55A38ED4-D287-4382-89D2-C08D17E00E8C}" type="sibTrans" cxnId="{13533879-48AA-447C-97CE-EDD9A437B209}">
      <dgm:prSet/>
      <dgm:spPr/>
      <dgm:t>
        <a:bodyPr/>
        <a:lstStyle/>
        <a:p>
          <a:endParaRPr lang="en-US"/>
        </a:p>
      </dgm:t>
    </dgm:pt>
    <dgm:pt modelId="{73706316-2C4B-4D79-98B0-2D76AA9A0983}">
      <dgm:prSet/>
      <dgm:spPr/>
      <dgm:t>
        <a:bodyPr/>
        <a:lstStyle/>
        <a:p>
          <a:r>
            <a:rPr lang="en-US" dirty="0"/>
            <a:t>Solution: Used </a:t>
          </a:r>
          <a:r>
            <a:rPr lang="en-US" b="1" dirty="0"/>
            <a:t>dropout layers </a:t>
          </a:r>
          <a:r>
            <a:rPr lang="en-US" dirty="0"/>
            <a:t>in the network and used data augmentation to enhance model generalization and prevent overfitting.</a:t>
          </a:r>
        </a:p>
      </dgm:t>
    </dgm:pt>
    <dgm:pt modelId="{F837ED25-1210-4C82-BC6A-3E39166CBFC6}" type="parTrans" cxnId="{A8B0C2F4-6A45-4E6B-9F50-C0980B694A8F}">
      <dgm:prSet/>
      <dgm:spPr/>
      <dgm:t>
        <a:bodyPr/>
        <a:lstStyle/>
        <a:p>
          <a:endParaRPr lang="en-US"/>
        </a:p>
      </dgm:t>
    </dgm:pt>
    <dgm:pt modelId="{8BDA47EF-6FD6-4BCC-BE98-A2B59DABBBF0}" type="sibTrans" cxnId="{A8B0C2F4-6A45-4E6B-9F50-C0980B694A8F}">
      <dgm:prSet/>
      <dgm:spPr/>
      <dgm:t>
        <a:bodyPr/>
        <a:lstStyle/>
        <a:p>
          <a:endParaRPr lang="en-US"/>
        </a:p>
      </dgm:t>
    </dgm:pt>
    <dgm:pt modelId="{B705AB1A-02E8-42BD-883F-36AA3E9B3B39}" type="pres">
      <dgm:prSet presAssocID="{3436FCB7-FF9C-492A-B76E-1F42409F316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E64D925-C34B-406E-8C1F-A0D8DB0A99D5}" type="pres">
      <dgm:prSet presAssocID="{53926184-6094-4606-A336-559AD2A7AE9B}" presName="parentLin" presStyleCnt="0"/>
      <dgm:spPr/>
    </dgm:pt>
    <dgm:pt modelId="{B9C7E6F3-C1E1-4D1F-83FF-E9640767C3EB}" type="pres">
      <dgm:prSet presAssocID="{53926184-6094-4606-A336-559AD2A7AE9B}" presName="parentLeftMargin" presStyleLbl="node1" presStyleIdx="0" presStyleCnt="2"/>
      <dgm:spPr/>
      <dgm:t>
        <a:bodyPr/>
        <a:lstStyle/>
        <a:p>
          <a:endParaRPr lang="en-IN"/>
        </a:p>
      </dgm:t>
    </dgm:pt>
    <dgm:pt modelId="{C270F5E4-A2B3-48AF-A4B2-BE33A268042F}" type="pres">
      <dgm:prSet presAssocID="{53926184-6094-4606-A336-559AD2A7AE9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D8631F-60A2-4560-A3DF-550CFB4B5AD0}" type="pres">
      <dgm:prSet presAssocID="{53926184-6094-4606-A336-559AD2A7AE9B}" presName="negativeSpace" presStyleCnt="0"/>
      <dgm:spPr/>
    </dgm:pt>
    <dgm:pt modelId="{F4BCAB66-ABB9-4FA1-A927-6BBA9F910526}" type="pres">
      <dgm:prSet presAssocID="{53926184-6094-4606-A336-559AD2A7AE9B}" presName="childText" presStyleLbl="conFgAcc1" presStyleIdx="0" presStyleCnt="2">
        <dgm:presLayoutVars>
          <dgm:bulletEnabled val="1"/>
        </dgm:presLayoutVars>
      </dgm:prSet>
      <dgm:spPr/>
    </dgm:pt>
    <dgm:pt modelId="{BC17E40A-62E0-4B6C-B8BD-263F3B7EC5B8}" type="pres">
      <dgm:prSet presAssocID="{FFDB5623-6C4A-451C-B133-76133A0D8A39}" presName="spaceBetweenRectangles" presStyleCnt="0"/>
      <dgm:spPr/>
    </dgm:pt>
    <dgm:pt modelId="{17BF903E-DE36-42E2-AF16-D9C5ADCFF6B1}" type="pres">
      <dgm:prSet presAssocID="{09BB4D20-C641-4A05-A8A0-FFD0508B6153}" presName="parentLin" presStyleCnt="0"/>
      <dgm:spPr/>
    </dgm:pt>
    <dgm:pt modelId="{1CE44141-1BB1-4D8C-A3E8-B96514BB6100}" type="pres">
      <dgm:prSet presAssocID="{09BB4D20-C641-4A05-A8A0-FFD0508B6153}" presName="parentLeftMargin" presStyleLbl="node1" presStyleIdx="0" presStyleCnt="2"/>
      <dgm:spPr/>
      <dgm:t>
        <a:bodyPr/>
        <a:lstStyle/>
        <a:p>
          <a:endParaRPr lang="en-IN"/>
        </a:p>
      </dgm:t>
    </dgm:pt>
    <dgm:pt modelId="{F67D371B-7F4D-43E3-8130-87DE2D178EE5}" type="pres">
      <dgm:prSet presAssocID="{09BB4D20-C641-4A05-A8A0-FFD0508B615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0100E38-BCE4-45D9-BE7F-87EC4335DF41}" type="pres">
      <dgm:prSet presAssocID="{09BB4D20-C641-4A05-A8A0-FFD0508B6153}" presName="negativeSpace" presStyleCnt="0"/>
      <dgm:spPr/>
    </dgm:pt>
    <dgm:pt modelId="{9AE0A733-F59C-44D1-9231-D9887DA6CA9C}" type="pres">
      <dgm:prSet presAssocID="{09BB4D20-C641-4A05-A8A0-FFD0508B615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80845F6-FF42-4DE3-AB67-6066556A2FEF}" type="presOf" srcId="{7DFAC88B-7B4E-4500-91F5-60269D5B95A1}" destId="{9AE0A733-F59C-44D1-9231-D9887DA6CA9C}" srcOrd="0" destOrd="0" presId="urn:microsoft.com/office/officeart/2005/8/layout/list1"/>
    <dgm:cxn modelId="{13533879-48AA-447C-97CE-EDD9A437B209}" srcId="{09BB4D20-C641-4A05-A8A0-FFD0508B6153}" destId="{7DFAC88B-7B4E-4500-91F5-60269D5B95A1}" srcOrd="0" destOrd="0" parTransId="{DDC385BF-2363-4B0C-BFE8-7160C890A5E0}" sibTransId="{55A38ED4-D287-4382-89D2-C08D17E00E8C}"/>
    <dgm:cxn modelId="{F2E7FEEE-27B5-4974-B918-E1214680723B}" type="presOf" srcId="{09BB4D20-C641-4A05-A8A0-FFD0508B6153}" destId="{F67D371B-7F4D-43E3-8130-87DE2D178EE5}" srcOrd="1" destOrd="0" presId="urn:microsoft.com/office/officeart/2005/8/layout/list1"/>
    <dgm:cxn modelId="{5C5E9CE4-3776-4D90-9D1D-A7E8F21C8726}" type="presOf" srcId="{53926184-6094-4606-A336-559AD2A7AE9B}" destId="{B9C7E6F3-C1E1-4D1F-83FF-E9640767C3EB}" srcOrd="0" destOrd="0" presId="urn:microsoft.com/office/officeart/2005/8/layout/list1"/>
    <dgm:cxn modelId="{A8B0C2F4-6A45-4E6B-9F50-C0980B694A8F}" srcId="{09BB4D20-C641-4A05-A8A0-FFD0508B6153}" destId="{73706316-2C4B-4D79-98B0-2D76AA9A0983}" srcOrd="1" destOrd="0" parTransId="{F837ED25-1210-4C82-BC6A-3E39166CBFC6}" sibTransId="{8BDA47EF-6FD6-4BCC-BE98-A2B59DABBBF0}"/>
    <dgm:cxn modelId="{CC6A35C1-802A-4418-852F-A8AB26B55288}" srcId="{3436FCB7-FF9C-492A-B76E-1F42409F3169}" destId="{53926184-6094-4606-A336-559AD2A7AE9B}" srcOrd="0" destOrd="0" parTransId="{59FD91FE-A856-4D44-A513-2D445AEEE3CB}" sibTransId="{FFDB5623-6C4A-451C-B133-76133A0D8A39}"/>
    <dgm:cxn modelId="{D00B3055-0868-4955-AA34-9548F5D678F2}" type="presOf" srcId="{09BB4D20-C641-4A05-A8A0-FFD0508B6153}" destId="{1CE44141-1BB1-4D8C-A3E8-B96514BB6100}" srcOrd="0" destOrd="0" presId="urn:microsoft.com/office/officeart/2005/8/layout/list1"/>
    <dgm:cxn modelId="{92DABF91-5D29-49F4-B2B4-7870D1C9DC3A}" type="presOf" srcId="{3436FCB7-FF9C-492A-B76E-1F42409F3169}" destId="{B705AB1A-02E8-42BD-883F-36AA3E9B3B39}" srcOrd="0" destOrd="0" presId="urn:microsoft.com/office/officeart/2005/8/layout/list1"/>
    <dgm:cxn modelId="{5B44345F-EDF2-4DD0-B6DC-2890BAF0CD67}" type="presOf" srcId="{73706316-2C4B-4D79-98B0-2D76AA9A0983}" destId="{9AE0A733-F59C-44D1-9231-D9887DA6CA9C}" srcOrd="0" destOrd="1" presId="urn:microsoft.com/office/officeart/2005/8/layout/list1"/>
    <dgm:cxn modelId="{88E34853-52A9-401E-A392-4E4F0A68EC97}" type="presOf" srcId="{53926184-6094-4606-A336-559AD2A7AE9B}" destId="{C270F5E4-A2B3-48AF-A4B2-BE33A268042F}" srcOrd="1" destOrd="0" presId="urn:microsoft.com/office/officeart/2005/8/layout/list1"/>
    <dgm:cxn modelId="{9F79A1C4-93CF-4898-BF35-BD6615479699}" srcId="{3436FCB7-FF9C-492A-B76E-1F42409F3169}" destId="{09BB4D20-C641-4A05-A8A0-FFD0508B6153}" srcOrd="1" destOrd="0" parTransId="{E40309DC-C1C8-447C-97A4-589F53E6F1B7}" sibTransId="{A734C931-F277-4957-B01C-7F582F39CE5D}"/>
    <dgm:cxn modelId="{AFF92256-0703-4A21-A39B-E96CDA0D7576}" type="presParOf" srcId="{B705AB1A-02E8-42BD-883F-36AA3E9B3B39}" destId="{8E64D925-C34B-406E-8C1F-A0D8DB0A99D5}" srcOrd="0" destOrd="0" presId="urn:microsoft.com/office/officeart/2005/8/layout/list1"/>
    <dgm:cxn modelId="{E037E973-A0F4-47E5-8984-95ABFF6C1A90}" type="presParOf" srcId="{8E64D925-C34B-406E-8C1F-A0D8DB0A99D5}" destId="{B9C7E6F3-C1E1-4D1F-83FF-E9640767C3EB}" srcOrd="0" destOrd="0" presId="urn:microsoft.com/office/officeart/2005/8/layout/list1"/>
    <dgm:cxn modelId="{396D8DE2-7CE4-4128-AC5F-71E28E1ECD2A}" type="presParOf" srcId="{8E64D925-C34B-406E-8C1F-A0D8DB0A99D5}" destId="{C270F5E4-A2B3-48AF-A4B2-BE33A268042F}" srcOrd="1" destOrd="0" presId="urn:microsoft.com/office/officeart/2005/8/layout/list1"/>
    <dgm:cxn modelId="{81D7BA71-E0B7-45ED-ACD2-A5534097E9A7}" type="presParOf" srcId="{B705AB1A-02E8-42BD-883F-36AA3E9B3B39}" destId="{D8D8631F-60A2-4560-A3DF-550CFB4B5AD0}" srcOrd="1" destOrd="0" presId="urn:microsoft.com/office/officeart/2005/8/layout/list1"/>
    <dgm:cxn modelId="{BEB9F941-455A-449F-98EB-325D9BFFDF5A}" type="presParOf" srcId="{B705AB1A-02E8-42BD-883F-36AA3E9B3B39}" destId="{F4BCAB66-ABB9-4FA1-A927-6BBA9F910526}" srcOrd="2" destOrd="0" presId="urn:microsoft.com/office/officeart/2005/8/layout/list1"/>
    <dgm:cxn modelId="{05CE7AD7-3A46-49D1-B8B6-93152D2A5818}" type="presParOf" srcId="{B705AB1A-02E8-42BD-883F-36AA3E9B3B39}" destId="{BC17E40A-62E0-4B6C-B8BD-263F3B7EC5B8}" srcOrd="3" destOrd="0" presId="urn:microsoft.com/office/officeart/2005/8/layout/list1"/>
    <dgm:cxn modelId="{F7E10A39-3E46-4DDB-8565-365E7B2A8F47}" type="presParOf" srcId="{B705AB1A-02E8-42BD-883F-36AA3E9B3B39}" destId="{17BF903E-DE36-42E2-AF16-D9C5ADCFF6B1}" srcOrd="4" destOrd="0" presId="urn:microsoft.com/office/officeart/2005/8/layout/list1"/>
    <dgm:cxn modelId="{EA729C5A-8EE5-47F0-81B3-4A3EA11E2F52}" type="presParOf" srcId="{17BF903E-DE36-42E2-AF16-D9C5ADCFF6B1}" destId="{1CE44141-1BB1-4D8C-A3E8-B96514BB6100}" srcOrd="0" destOrd="0" presId="urn:microsoft.com/office/officeart/2005/8/layout/list1"/>
    <dgm:cxn modelId="{E219F26F-5D3A-4077-AD29-7FA18839D83D}" type="presParOf" srcId="{17BF903E-DE36-42E2-AF16-D9C5ADCFF6B1}" destId="{F67D371B-7F4D-43E3-8130-87DE2D178EE5}" srcOrd="1" destOrd="0" presId="urn:microsoft.com/office/officeart/2005/8/layout/list1"/>
    <dgm:cxn modelId="{FDC1825C-EF15-4008-BF4E-A32F96DB4C5F}" type="presParOf" srcId="{B705AB1A-02E8-42BD-883F-36AA3E9B3B39}" destId="{A0100E38-BCE4-45D9-BE7F-87EC4335DF41}" srcOrd="5" destOrd="0" presId="urn:microsoft.com/office/officeart/2005/8/layout/list1"/>
    <dgm:cxn modelId="{F996FD6B-C8E0-4150-9CAC-B69313B09912}" type="presParOf" srcId="{B705AB1A-02E8-42BD-883F-36AA3E9B3B39}" destId="{9AE0A733-F59C-44D1-9231-D9887DA6CA9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BB7A7F-92C3-4BE6-8ED7-9B06F0654E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24B8851-2B04-4700-9370-860C40EF75EB}">
      <dgm:prSet/>
      <dgm:spPr/>
      <dgm:t>
        <a:bodyPr/>
        <a:lstStyle/>
        <a:p>
          <a:r>
            <a:rPr lang="en-US" b="1" dirty="0"/>
            <a:t>Technical Skills:</a:t>
          </a:r>
          <a:endParaRPr lang="en-US" dirty="0"/>
        </a:p>
      </dgm:t>
    </dgm:pt>
    <dgm:pt modelId="{4238987A-A729-4231-852F-05CCC741E50A}" type="parTrans" cxnId="{971F15B1-BD96-4FB4-A2FD-022AAA52F5BC}">
      <dgm:prSet/>
      <dgm:spPr/>
      <dgm:t>
        <a:bodyPr/>
        <a:lstStyle/>
        <a:p>
          <a:endParaRPr lang="en-US"/>
        </a:p>
      </dgm:t>
    </dgm:pt>
    <dgm:pt modelId="{41A196AE-08E7-447A-8809-A4A103AD8D79}" type="sibTrans" cxnId="{971F15B1-BD96-4FB4-A2FD-022AAA52F5BC}">
      <dgm:prSet/>
      <dgm:spPr/>
      <dgm:t>
        <a:bodyPr/>
        <a:lstStyle/>
        <a:p>
          <a:endParaRPr lang="en-US"/>
        </a:p>
      </dgm:t>
    </dgm:pt>
    <dgm:pt modelId="{9136F3F7-A9C3-41A1-8295-DA2BA5C9A2BA}">
      <dgm:prSet/>
      <dgm:spPr/>
      <dgm:t>
        <a:bodyPr/>
        <a:lstStyle/>
        <a:p>
          <a:r>
            <a:rPr lang="en-US" b="1" dirty="0"/>
            <a:t>Machine Learning:</a:t>
          </a:r>
          <a:r>
            <a:rPr lang="en-US" dirty="0"/>
            <a:t> Gained hands-on experience in building and optimizing a CNN for image classification.</a:t>
          </a:r>
        </a:p>
      </dgm:t>
    </dgm:pt>
    <dgm:pt modelId="{CAA6D69A-95BD-40A3-9975-EF3417181F4B}" type="parTrans" cxnId="{D0B742D9-3474-465B-BECE-0487BDEBB33C}">
      <dgm:prSet/>
      <dgm:spPr/>
      <dgm:t>
        <a:bodyPr/>
        <a:lstStyle/>
        <a:p>
          <a:endParaRPr lang="en-US"/>
        </a:p>
      </dgm:t>
    </dgm:pt>
    <dgm:pt modelId="{C912B47F-D155-4A35-9835-19A6EB013AD0}" type="sibTrans" cxnId="{D0B742D9-3474-465B-BECE-0487BDEBB33C}">
      <dgm:prSet/>
      <dgm:spPr/>
      <dgm:t>
        <a:bodyPr/>
        <a:lstStyle/>
        <a:p>
          <a:endParaRPr lang="en-US"/>
        </a:p>
      </dgm:t>
    </dgm:pt>
    <dgm:pt modelId="{F364C29F-795E-47AD-BAC6-46E17C19B41F}">
      <dgm:prSet/>
      <dgm:spPr/>
      <dgm:t>
        <a:bodyPr/>
        <a:lstStyle/>
        <a:p>
          <a:r>
            <a:rPr lang="en-US" b="1" dirty="0" err="1"/>
            <a:t>FastAPI</a:t>
          </a:r>
          <a:r>
            <a:rPr lang="en-US" b="1" dirty="0"/>
            <a:t>:</a:t>
          </a:r>
          <a:r>
            <a:rPr lang="en-US" dirty="0"/>
            <a:t> Learned to develop a robust backend API for image processing and disease prediction.</a:t>
          </a:r>
        </a:p>
      </dgm:t>
    </dgm:pt>
    <dgm:pt modelId="{5172BF1D-92A7-41F1-B7FC-E37C882A8B5B}" type="parTrans" cxnId="{E0767C5D-DD1E-4855-9B24-60D0BDC4028A}">
      <dgm:prSet/>
      <dgm:spPr/>
      <dgm:t>
        <a:bodyPr/>
        <a:lstStyle/>
        <a:p>
          <a:endParaRPr lang="en-US"/>
        </a:p>
      </dgm:t>
    </dgm:pt>
    <dgm:pt modelId="{BE206654-6CDE-4ED4-972D-1C0D1A8D22CB}" type="sibTrans" cxnId="{E0767C5D-DD1E-4855-9B24-60D0BDC4028A}">
      <dgm:prSet/>
      <dgm:spPr/>
      <dgm:t>
        <a:bodyPr/>
        <a:lstStyle/>
        <a:p>
          <a:endParaRPr lang="en-US"/>
        </a:p>
      </dgm:t>
    </dgm:pt>
    <dgm:pt modelId="{355734A3-2A42-49CA-9DAA-A851B00A479A}">
      <dgm:prSet/>
      <dgm:spPr/>
      <dgm:t>
        <a:bodyPr/>
        <a:lstStyle/>
        <a:p>
          <a:r>
            <a:rPr lang="en-US" b="1" dirty="0"/>
            <a:t>Deployment:</a:t>
          </a:r>
          <a:r>
            <a:rPr lang="en-US" dirty="0"/>
            <a:t> Understood the process of deploying machine learning models and APIs to production.</a:t>
          </a:r>
        </a:p>
      </dgm:t>
    </dgm:pt>
    <dgm:pt modelId="{24E6AA6A-2D6A-437A-AED2-4C713B1CAE1B}" type="parTrans" cxnId="{4334E3B8-B774-4B34-8313-D43E2D795BD3}">
      <dgm:prSet/>
      <dgm:spPr/>
      <dgm:t>
        <a:bodyPr/>
        <a:lstStyle/>
        <a:p>
          <a:endParaRPr lang="en-US"/>
        </a:p>
      </dgm:t>
    </dgm:pt>
    <dgm:pt modelId="{E58DE5D8-C482-4936-A93A-293FF5267EDB}" type="sibTrans" cxnId="{4334E3B8-B774-4B34-8313-D43E2D795BD3}">
      <dgm:prSet/>
      <dgm:spPr/>
      <dgm:t>
        <a:bodyPr/>
        <a:lstStyle/>
        <a:p>
          <a:endParaRPr lang="en-US"/>
        </a:p>
      </dgm:t>
    </dgm:pt>
    <dgm:pt modelId="{BB610FDF-464E-45FF-8B5D-91CF9F80F1A8}" type="pres">
      <dgm:prSet presAssocID="{72BB7A7F-92C3-4BE6-8ED7-9B06F0654E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1E47A7C-1265-48DF-86B8-E1F53A24EDB3}" type="pres">
      <dgm:prSet presAssocID="{C24B8851-2B04-4700-9370-860C40EF75E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3B92CC1-A441-4A62-874C-9C2B9354E452}" type="pres">
      <dgm:prSet presAssocID="{41A196AE-08E7-447A-8809-A4A103AD8D79}" presName="spacer" presStyleCnt="0"/>
      <dgm:spPr/>
    </dgm:pt>
    <dgm:pt modelId="{EF3A5C1A-A3E6-4F85-9C6E-5EB1D0340A62}" type="pres">
      <dgm:prSet presAssocID="{9136F3F7-A9C3-41A1-8295-DA2BA5C9A2B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3DCF24-84C3-4129-A1DE-C0846670637D}" type="pres">
      <dgm:prSet presAssocID="{C912B47F-D155-4A35-9835-19A6EB013AD0}" presName="spacer" presStyleCnt="0"/>
      <dgm:spPr/>
    </dgm:pt>
    <dgm:pt modelId="{8439E574-8D59-4D44-A2D0-2165AD7473C3}" type="pres">
      <dgm:prSet presAssocID="{F364C29F-795E-47AD-BAC6-46E17C19B41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CA37A11-6A41-4EDC-999C-2E641C115BE5}" type="pres">
      <dgm:prSet presAssocID="{BE206654-6CDE-4ED4-972D-1C0D1A8D22CB}" presName="spacer" presStyleCnt="0"/>
      <dgm:spPr/>
    </dgm:pt>
    <dgm:pt modelId="{6AF65CED-00A5-4289-92B1-982E2E8EFDB6}" type="pres">
      <dgm:prSet presAssocID="{355734A3-2A42-49CA-9DAA-A851B00A479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2E8E0A6-DBE1-4F3B-A10A-316847B7B970}" type="presOf" srcId="{72BB7A7F-92C3-4BE6-8ED7-9B06F0654E3D}" destId="{BB610FDF-464E-45FF-8B5D-91CF9F80F1A8}" srcOrd="0" destOrd="0" presId="urn:microsoft.com/office/officeart/2005/8/layout/vList2"/>
    <dgm:cxn modelId="{4334E3B8-B774-4B34-8313-D43E2D795BD3}" srcId="{72BB7A7F-92C3-4BE6-8ED7-9B06F0654E3D}" destId="{355734A3-2A42-49CA-9DAA-A851B00A479A}" srcOrd="3" destOrd="0" parTransId="{24E6AA6A-2D6A-437A-AED2-4C713B1CAE1B}" sibTransId="{E58DE5D8-C482-4936-A93A-293FF5267EDB}"/>
    <dgm:cxn modelId="{D0B742D9-3474-465B-BECE-0487BDEBB33C}" srcId="{72BB7A7F-92C3-4BE6-8ED7-9B06F0654E3D}" destId="{9136F3F7-A9C3-41A1-8295-DA2BA5C9A2BA}" srcOrd="1" destOrd="0" parTransId="{CAA6D69A-95BD-40A3-9975-EF3417181F4B}" sibTransId="{C912B47F-D155-4A35-9835-19A6EB013AD0}"/>
    <dgm:cxn modelId="{80FE6338-A339-401B-88D3-EA9965DCA5F9}" type="presOf" srcId="{C24B8851-2B04-4700-9370-860C40EF75EB}" destId="{F1E47A7C-1265-48DF-86B8-E1F53A24EDB3}" srcOrd="0" destOrd="0" presId="urn:microsoft.com/office/officeart/2005/8/layout/vList2"/>
    <dgm:cxn modelId="{8D907881-BB32-4B02-8302-6C40A5DD9B80}" type="presOf" srcId="{F364C29F-795E-47AD-BAC6-46E17C19B41F}" destId="{8439E574-8D59-4D44-A2D0-2165AD7473C3}" srcOrd="0" destOrd="0" presId="urn:microsoft.com/office/officeart/2005/8/layout/vList2"/>
    <dgm:cxn modelId="{A528581D-A355-4C9D-9D70-1EB3726C7530}" type="presOf" srcId="{355734A3-2A42-49CA-9DAA-A851B00A479A}" destId="{6AF65CED-00A5-4289-92B1-982E2E8EFDB6}" srcOrd="0" destOrd="0" presId="urn:microsoft.com/office/officeart/2005/8/layout/vList2"/>
    <dgm:cxn modelId="{E0767C5D-DD1E-4855-9B24-60D0BDC4028A}" srcId="{72BB7A7F-92C3-4BE6-8ED7-9B06F0654E3D}" destId="{F364C29F-795E-47AD-BAC6-46E17C19B41F}" srcOrd="2" destOrd="0" parTransId="{5172BF1D-92A7-41F1-B7FC-E37C882A8B5B}" sibTransId="{BE206654-6CDE-4ED4-972D-1C0D1A8D22CB}"/>
    <dgm:cxn modelId="{971F15B1-BD96-4FB4-A2FD-022AAA52F5BC}" srcId="{72BB7A7F-92C3-4BE6-8ED7-9B06F0654E3D}" destId="{C24B8851-2B04-4700-9370-860C40EF75EB}" srcOrd="0" destOrd="0" parTransId="{4238987A-A729-4231-852F-05CCC741E50A}" sibTransId="{41A196AE-08E7-447A-8809-A4A103AD8D79}"/>
    <dgm:cxn modelId="{C2E37FCF-4A91-4233-81CD-AFBE249CED8C}" type="presOf" srcId="{9136F3F7-A9C3-41A1-8295-DA2BA5C9A2BA}" destId="{EF3A5C1A-A3E6-4F85-9C6E-5EB1D0340A62}" srcOrd="0" destOrd="0" presId="urn:microsoft.com/office/officeart/2005/8/layout/vList2"/>
    <dgm:cxn modelId="{4E8C58A9-8C75-419F-A98B-1C73A89D76BF}" type="presParOf" srcId="{BB610FDF-464E-45FF-8B5D-91CF9F80F1A8}" destId="{F1E47A7C-1265-48DF-86B8-E1F53A24EDB3}" srcOrd="0" destOrd="0" presId="urn:microsoft.com/office/officeart/2005/8/layout/vList2"/>
    <dgm:cxn modelId="{B402E3E3-981D-4107-A678-78869D1DC29A}" type="presParOf" srcId="{BB610FDF-464E-45FF-8B5D-91CF9F80F1A8}" destId="{B3B92CC1-A441-4A62-874C-9C2B9354E452}" srcOrd="1" destOrd="0" presId="urn:microsoft.com/office/officeart/2005/8/layout/vList2"/>
    <dgm:cxn modelId="{F07D6A32-D53B-4891-B892-A7647E910F46}" type="presParOf" srcId="{BB610FDF-464E-45FF-8B5D-91CF9F80F1A8}" destId="{EF3A5C1A-A3E6-4F85-9C6E-5EB1D0340A62}" srcOrd="2" destOrd="0" presId="urn:microsoft.com/office/officeart/2005/8/layout/vList2"/>
    <dgm:cxn modelId="{182E2493-AD0D-47E6-8121-74DB82FAD2CF}" type="presParOf" srcId="{BB610FDF-464E-45FF-8B5D-91CF9F80F1A8}" destId="{AC3DCF24-84C3-4129-A1DE-C0846670637D}" srcOrd="3" destOrd="0" presId="urn:microsoft.com/office/officeart/2005/8/layout/vList2"/>
    <dgm:cxn modelId="{87D7FDB2-D687-4C80-B72E-E77FA447E34D}" type="presParOf" srcId="{BB610FDF-464E-45FF-8B5D-91CF9F80F1A8}" destId="{8439E574-8D59-4D44-A2D0-2165AD7473C3}" srcOrd="4" destOrd="0" presId="urn:microsoft.com/office/officeart/2005/8/layout/vList2"/>
    <dgm:cxn modelId="{ABB8AF34-D34F-4CDE-B2D7-6EA4CF11FE24}" type="presParOf" srcId="{BB610FDF-464E-45FF-8B5D-91CF9F80F1A8}" destId="{FCA37A11-6A41-4EDC-999C-2E641C115BE5}" srcOrd="5" destOrd="0" presId="urn:microsoft.com/office/officeart/2005/8/layout/vList2"/>
    <dgm:cxn modelId="{5740B7F8-7579-4171-B39B-8A3CDB95A0E4}" type="presParOf" srcId="{BB610FDF-464E-45FF-8B5D-91CF9F80F1A8}" destId="{6AF65CED-00A5-4289-92B1-982E2E8EFDB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BB7A7F-92C3-4BE6-8ED7-9B06F0654E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4B8851-2B04-4700-9370-860C40EF75EB}">
      <dgm:prSet/>
      <dgm:spPr/>
      <dgm:t>
        <a:bodyPr/>
        <a:lstStyle/>
        <a:p>
          <a:r>
            <a:rPr lang="en-US" b="1" dirty="0"/>
            <a:t>Project Management:</a:t>
          </a:r>
          <a:endParaRPr lang="en-US" dirty="0"/>
        </a:p>
      </dgm:t>
    </dgm:pt>
    <dgm:pt modelId="{4238987A-A729-4231-852F-05CCC741E50A}" type="parTrans" cxnId="{971F15B1-BD96-4FB4-A2FD-022AAA52F5BC}">
      <dgm:prSet/>
      <dgm:spPr/>
      <dgm:t>
        <a:bodyPr/>
        <a:lstStyle/>
        <a:p>
          <a:endParaRPr lang="en-US"/>
        </a:p>
      </dgm:t>
    </dgm:pt>
    <dgm:pt modelId="{41A196AE-08E7-447A-8809-A4A103AD8D79}" type="sibTrans" cxnId="{971F15B1-BD96-4FB4-A2FD-022AAA52F5BC}">
      <dgm:prSet/>
      <dgm:spPr/>
      <dgm:t>
        <a:bodyPr/>
        <a:lstStyle/>
        <a:p>
          <a:endParaRPr lang="en-US"/>
        </a:p>
      </dgm:t>
    </dgm:pt>
    <dgm:pt modelId="{9136F3F7-A9C3-41A1-8295-DA2BA5C9A2BA}">
      <dgm:prSet/>
      <dgm:spPr/>
      <dgm:t>
        <a:bodyPr/>
        <a:lstStyle/>
        <a:p>
          <a:r>
            <a:rPr lang="en-US" b="1" dirty="0"/>
            <a:t>Time Management: Effectively managed time to balance multiple aspects of the project, from model training to API development.</a:t>
          </a:r>
          <a:endParaRPr lang="en-US" dirty="0"/>
        </a:p>
      </dgm:t>
    </dgm:pt>
    <dgm:pt modelId="{CAA6D69A-95BD-40A3-9975-EF3417181F4B}" type="parTrans" cxnId="{D0B742D9-3474-465B-BECE-0487BDEBB33C}">
      <dgm:prSet/>
      <dgm:spPr/>
      <dgm:t>
        <a:bodyPr/>
        <a:lstStyle/>
        <a:p>
          <a:endParaRPr lang="en-US"/>
        </a:p>
      </dgm:t>
    </dgm:pt>
    <dgm:pt modelId="{C912B47F-D155-4A35-9835-19A6EB013AD0}" type="sibTrans" cxnId="{D0B742D9-3474-465B-BECE-0487BDEBB33C}">
      <dgm:prSet/>
      <dgm:spPr/>
      <dgm:t>
        <a:bodyPr/>
        <a:lstStyle/>
        <a:p>
          <a:endParaRPr lang="en-US"/>
        </a:p>
      </dgm:t>
    </dgm:pt>
    <dgm:pt modelId="{F364C29F-795E-47AD-BAC6-46E17C19B41F}">
      <dgm:prSet/>
      <dgm:spPr/>
      <dgm:t>
        <a:bodyPr/>
        <a:lstStyle/>
        <a:p>
          <a:r>
            <a:rPr lang="en-US" b="1" dirty="0"/>
            <a:t>Problem-Solving:</a:t>
          </a:r>
          <a:r>
            <a:rPr lang="en-US" dirty="0"/>
            <a:t> Developed strategies to tackle challenges like data imbalance and model overfitting.</a:t>
          </a:r>
        </a:p>
      </dgm:t>
    </dgm:pt>
    <dgm:pt modelId="{5172BF1D-92A7-41F1-B7FC-E37C882A8B5B}" type="parTrans" cxnId="{E0767C5D-DD1E-4855-9B24-60D0BDC4028A}">
      <dgm:prSet/>
      <dgm:spPr/>
      <dgm:t>
        <a:bodyPr/>
        <a:lstStyle/>
        <a:p>
          <a:endParaRPr lang="en-US"/>
        </a:p>
      </dgm:t>
    </dgm:pt>
    <dgm:pt modelId="{BE206654-6CDE-4ED4-972D-1C0D1A8D22CB}" type="sibTrans" cxnId="{E0767C5D-DD1E-4855-9B24-60D0BDC4028A}">
      <dgm:prSet/>
      <dgm:spPr/>
      <dgm:t>
        <a:bodyPr/>
        <a:lstStyle/>
        <a:p>
          <a:endParaRPr lang="en-US"/>
        </a:p>
      </dgm:t>
    </dgm:pt>
    <dgm:pt modelId="{355734A3-2A42-49CA-9DAA-A851B00A479A}">
      <dgm:prSet/>
      <dgm:spPr/>
      <dgm:t>
        <a:bodyPr/>
        <a:lstStyle/>
        <a:p>
          <a:r>
            <a:rPr lang="en-US" b="1" dirty="0"/>
            <a:t>Teamwork:</a:t>
          </a:r>
          <a:r>
            <a:rPr lang="en-US" dirty="0"/>
            <a:t> Collaborated effectively with the peers to meet project objectives and deadlines.</a:t>
          </a:r>
        </a:p>
      </dgm:t>
    </dgm:pt>
    <dgm:pt modelId="{24E6AA6A-2D6A-437A-AED2-4C713B1CAE1B}" type="parTrans" cxnId="{4334E3B8-B774-4B34-8313-D43E2D795BD3}">
      <dgm:prSet/>
      <dgm:spPr/>
      <dgm:t>
        <a:bodyPr/>
        <a:lstStyle/>
        <a:p>
          <a:endParaRPr lang="en-US"/>
        </a:p>
      </dgm:t>
    </dgm:pt>
    <dgm:pt modelId="{E58DE5D8-C482-4936-A93A-293FF5267EDB}" type="sibTrans" cxnId="{4334E3B8-B774-4B34-8313-D43E2D795BD3}">
      <dgm:prSet/>
      <dgm:spPr/>
      <dgm:t>
        <a:bodyPr/>
        <a:lstStyle/>
        <a:p>
          <a:endParaRPr lang="en-US"/>
        </a:p>
      </dgm:t>
    </dgm:pt>
    <dgm:pt modelId="{BB610FDF-464E-45FF-8B5D-91CF9F80F1A8}" type="pres">
      <dgm:prSet presAssocID="{72BB7A7F-92C3-4BE6-8ED7-9B06F0654E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1E47A7C-1265-48DF-86B8-E1F53A24EDB3}" type="pres">
      <dgm:prSet presAssocID="{C24B8851-2B04-4700-9370-860C40EF75E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3B92CC1-A441-4A62-874C-9C2B9354E452}" type="pres">
      <dgm:prSet presAssocID="{41A196AE-08E7-447A-8809-A4A103AD8D79}" presName="spacer" presStyleCnt="0"/>
      <dgm:spPr/>
    </dgm:pt>
    <dgm:pt modelId="{EF3A5C1A-A3E6-4F85-9C6E-5EB1D0340A62}" type="pres">
      <dgm:prSet presAssocID="{9136F3F7-A9C3-41A1-8295-DA2BA5C9A2B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3DCF24-84C3-4129-A1DE-C0846670637D}" type="pres">
      <dgm:prSet presAssocID="{C912B47F-D155-4A35-9835-19A6EB013AD0}" presName="spacer" presStyleCnt="0"/>
      <dgm:spPr/>
    </dgm:pt>
    <dgm:pt modelId="{8439E574-8D59-4D44-A2D0-2165AD7473C3}" type="pres">
      <dgm:prSet presAssocID="{F364C29F-795E-47AD-BAC6-46E17C19B41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CA37A11-6A41-4EDC-999C-2E641C115BE5}" type="pres">
      <dgm:prSet presAssocID="{BE206654-6CDE-4ED4-972D-1C0D1A8D22CB}" presName="spacer" presStyleCnt="0"/>
      <dgm:spPr/>
    </dgm:pt>
    <dgm:pt modelId="{6AF65CED-00A5-4289-92B1-982E2E8EFDB6}" type="pres">
      <dgm:prSet presAssocID="{355734A3-2A42-49CA-9DAA-A851B00A479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2E8E0A6-DBE1-4F3B-A10A-316847B7B970}" type="presOf" srcId="{72BB7A7F-92C3-4BE6-8ED7-9B06F0654E3D}" destId="{BB610FDF-464E-45FF-8B5D-91CF9F80F1A8}" srcOrd="0" destOrd="0" presId="urn:microsoft.com/office/officeart/2005/8/layout/vList2"/>
    <dgm:cxn modelId="{4334E3B8-B774-4B34-8313-D43E2D795BD3}" srcId="{72BB7A7F-92C3-4BE6-8ED7-9B06F0654E3D}" destId="{355734A3-2A42-49CA-9DAA-A851B00A479A}" srcOrd="3" destOrd="0" parTransId="{24E6AA6A-2D6A-437A-AED2-4C713B1CAE1B}" sibTransId="{E58DE5D8-C482-4936-A93A-293FF5267EDB}"/>
    <dgm:cxn modelId="{D0B742D9-3474-465B-BECE-0487BDEBB33C}" srcId="{72BB7A7F-92C3-4BE6-8ED7-9B06F0654E3D}" destId="{9136F3F7-A9C3-41A1-8295-DA2BA5C9A2BA}" srcOrd="1" destOrd="0" parTransId="{CAA6D69A-95BD-40A3-9975-EF3417181F4B}" sibTransId="{C912B47F-D155-4A35-9835-19A6EB013AD0}"/>
    <dgm:cxn modelId="{80FE6338-A339-401B-88D3-EA9965DCA5F9}" type="presOf" srcId="{C24B8851-2B04-4700-9370-860C40EF75EB}" destId="{F1E47A7C-1265-48DF-86B8-E1F53A24EDB3}" srcOrd="0" destOrd="0" presId="urn:microsoft.com/office/officeart/2005/8/layout/vList2"/>
    <dgm:cxn modelId="{8D907881-BB32-4B02-8302-6C40A5DD9B80}" type="presOf" srcId="{F364C29F-795E-47AD-BAC6-46E17C19B41F}" destId="{8439E574-8D59-4D44-A2D0-2165AD7473C3}" srcOrd="0" destOrd="0" presId="urn:microsoft.com/office/officeart/2005/8/layout/vList2"/>
    <dgm:cxn modelId="{A528581D-A355-4C9D-9D70-1EB3726C7530}" type="presOf" srcId="{355734A3-2A42-49CA-9DAA-A851B00A479A}" destId="{6AF65CED-00A5-4289-92B1-982E2E8EFDB6}" srcOrd="0" destOrd="0" presId="urn:microsoft.com/office/officeart/2005/8/layout/vList2"/>
    <dgm:cxn modelId="{E0767C5D-DD1E-4855-9B24-60D0BDC4028A}" srcId="{72BB7A7F-92C3-4BE6-8ED7-9B06F0654E3D}" destId="{F364C29F-795E-47AD-BAC6-46E17C19B41F}" srcOrd="2" destOrd="0" parTransId="{5172BF1D-92A7-41F1-B7FC-E37C882A8B5B}" sibTransId="{BE206654-6CDE-4ED4-972D-1C0D1A8D22CB}"/>
    <dgm:cxn modelId="{971F15B1-BD96-4FB4-A2FD-022AAA52F5BC}" srcId="{72BB7A7F-92C3-4BE6-8ED7-9B06F0654E3D}" destId="{C24B8851-2B04-4700-9370-860C40EF75EB}" srcOrd="0" destOrd="0" parTransId="{4238987A-A729-4231-852F-05CCC741E50A}" sibTransId="{41A196AE-08E7-447A-8809-A4A103AD8D79}"/>
    <dgm:cxn modelId="{C2E37FCF-4A91-4233-81CD-AFBE249CED8C}" type="presOf" srcId="{9136F3F7-A9C3-41A1-8295-DA2BA5C9A2BA}" destId="{EF3A5C1A-A3E6-4F85-9C6E-5EB1D0340A62}" srcOrd="0" destOrd="0" presId="urn:microsoft.com/office/officeart/2005/8/layout/vList2"/>
    <dgm:cxn modelId="{4E8C58A9-8C75-419F-A98B-1C73A89D76BF}" type="presParOf" srcId="{BB610FDF-464E-45FF-8B5D-91CF9F80F1A8}" destId="{F1E47A7C-1265-48DF-86B8-E1F53A24EDB3}" srcOrd="0" destOrd="0" presId="urn:microsoft.com/office/officeart/2005/8/layout/vList2"/>
    <dgm:cxn modelId="{B402E3E3-981D-4107-A678-78869D1DC29A}" type="presParOf" srcId="{BB610FDF-464E-45FF-8B5D-91CF9F80F1A8}" destId="{B3B92CC1-A441-4A62-874C-9C2B9354E452}" srcOrd="1" destOrd="0" presId="urn:microsoft.com/office/officeart/2005/8/layout/vList2"/>
    <dgm:cxn modelId="{F07D6A32-D53B-4891-B892-A7647E910F46}" type="presParOf" srcId="{BB610FDF-464E-45FF-8B5D-91CF9F80F1A8}" destId="{EF3A5C1A-A3E6-4F85-9C6E-5EB1D0340A62}" srcOrd="2" destOrd="0" presId="urn:microsoft.com/office/officeart/2005/8/layout/vList2"/>
    <dgm:cxn modelId="{182E2493-AD0D-47E6-8121-74DB82FAD2CF}" type="presParOf" srcId="{BB610FDF-464E-45FF-8B5D-91CF9F80F1A8}" destId="{AC3DCF24-84C3-4129-A1DE-C0846670637D}" srcOrd="3" destOrd="0" presId="urn:microsoft.com/office/officeart/2005/8/layout/vList2"/>
    <dgm:cxn modelId="{87D7FDB2-D687-4C80-B72E-E77FA447E34D}" type="presParOf" srcId="{BB610FDF-464E-45FF-8B5D-91CF9F80F1A8}" destId="{8439E574-8D59-4D44-A2D0-2165AD7473C3}" srcOrd="4" destOrd="0" presId="urn:microsoft.com/office/officeart/2005/8/layout/vList2"/>
    <dgm:cxn modelId="{ABB8AF34-D34F-4CDE-B2D7-6EA4CF11FE24}" type="presParOf" srcId="{BB610FDF-464E-45FF-8B5D-91CF9F80F1A8}" destId="{FCA37A11-6A41-4EDC-999C-2E641C115BE5}" srcOrd="5" destOrd="0" presId="urn:microsoft.com/office/officeart/2005/8/layout/vList2"/>
    <dgm:cxn modelId="{5740B7F8-7579-4171-B39B-8A3CDB95A0E4}" type="presParOf" srcId="{BB610FDF-464E-45FF-8B5D-91CF9F80F1A8}" destId="{6AF65CED-00A5-4289-92B1-982E2E8EFDB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CAB66-ABB9-4FA1-A927-6BBA9F910526}">
      <dsp:nvSpPr>
        <dsp:cNvPr id="0" name=""/>
        <dsp:cNvSpPr/>
      </dsp:nvSpPr>
      <dsp:spPr>
        <a:xfrm>
          <a:off x="0" y="526059"/>
          <a:ext cx="8280615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0F5E4-A2B3-48AF-A4B2-BE33A268042F}">
      <dsp:nvSpPr>
        <dsp:cNvPr id="0" name=""/>
        <dsp:cNvSpPr/>
      </dsp:nvSpPr>
      <dsp:spPr>
        <a:xfrm>
          <a:off x="414030" y="9459"/>
          <a:ext cx="5796430" cy="1033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1" tIns="0" rIns="219091" bIns="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/>
            <a:t>Technical Challenges:</a:t>
          </a:r>
          <a:endParaRPr lang="en-US" sz="3500" kern="1200" dirty="0"/>
        </a:p>
      </dsp:txBody>
      <dsp:txXfrm>
        <a:off x="464467" y="59896"/>
        <a:ext cx="5695556" cy="932326"/>
      </dsp:txXfrm>
    </dsp:sp>
    <dsp:sp modelId="{9AE0A733-F59C-44D1-9231-D9887DA6CA9C}">
      <dsp:nvSpPr>
        <dsp:cNvPr id="0" name=""/>
        <dsp:cNvSpPr/>
      </dsp:nvSpPr>
      <dsp:spPr>
        <a:xfrm>
          <a:off x="0" y="2113659"/>
          <a:ext cx="8280615" cy="452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68" tIns="728980" rIns="642668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/>
            <a:t>Issue: Some crop disease categories had significantly fewer images than others.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/>
            <a:t>Solution: Used </a:t>
          </a:r>
          <a:r>
            <a:rPr lang="en-US" sz="3500" b="1" kern="1200" dirty="0"/>
            <a:t>data augmentation</a:t>
          </a:r>
          <a:r>
            <a:rPr lang="en-US" sz="3500" kern="1200" dirty="0"/>
            <a:t> techniques (like rotation, flipping, zoom) to artificially increase the size of underrepresented classes</a:t>
          </a:r>
        </a:p>
      </dsp:txBody>
      <dsp:txXfrm>
        <a:off x="0" y="2113659"/>
        <a:ext cx="8280615" cy="4520250"/>
      </dsp:txXfrm>
    </dsp:sp>
    <dsp:sp modelId="{F67D371B-7F4D-43E3-8130-87DE2D178EE5}">
      <dsp:nvSpPr>
        <dsp:cNvPr id="0" name=""/>
        <dsp:cNvSpPr/>
      </dsp:nvSpPr>
      <dsp:spPr>
        <a:xfrm>
          <a:off x="414030" y="1597059"/>
          <a:ext cx="5796430" cy="1033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1" tIns="0" rIns="219091" bIns="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/>
            <a:t>Data Imbalance:</a:t>
          </a:r>
          <a:endParaRPr lang="en-US" sz="3500" kern="1200" dirty="0"/>
        </a:p>
      </dsp:txBody>
      <dsp:txXfrm>
        <a:off x="464467" y="1647496"/>
        <a:ext cx="5695556" cy="932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CAB66-ABB9-4FA1-A927-6BBA9F910526}">
      <dsp:nvSpPr>
        <dsp:cNvPr id="0" name=""/>
        <dsp:cNvSpPr/>
      </dsp:nvSpPr>
      <dsp:spPr>
        <a:xfrm>
          <a:off x="0" y="605934"/>
          <a:ext cx="8280615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0F5E4-A2B3-48AF-A4B2-BE33A268042F}">
      <dsp:nvSpPr>
        <dsp:cNvPr id="0" name=""/>
        <dsp:cNvSpPr/>
      </dsp:nvSpPr>
      <dsp:spPr>
        <a:xfrm>
          <a:off x="414030" y="104094"/>
          <a:ext cx="5796430" cy="100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1" tIns="0" rIns="219091" bIns="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/>
            <a:t>Technical Challenges:</a:t>
          </a:r>
          <a:endParaRPr lang="en-US" sz="3400" kern="1200" dirty="0"/>
        </a:p>
      </dsp:txBody>
      <dsp:txXfrm>
        <a:off x="463026" y="153090"/>
        <a:ext cx="5698438" cy="905688"/>
      </dsp:txXfrm>
    </dsp:sp>
    <dsp:sp modelId="{9AE0A733-F59C-44D1-9231-D9887DA6CA9C}">
      <dsp:nvSpPr>
        <dsp:cNvPr id="0" name=""/>
        <dsp:cNvSpPr/>
      </dsp:nvSpPr>
      <dsp:spPr>
        <a:xfrm>
          <a:off x="0" y="2148174"/>
          <a:ext cx="8280615" cy="439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68" tIns="708152" rIns="642668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/>
            <a:t>Issue: The model performed well on training dataset but poorly on validation initially.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/>
            <a:t>Solution: Used </a:t>
          </a:r>
          <a:r>
            <a:rPr lang="en-US" sz="3400" b="1" kern="1200" dirty="0"/>
            <a:t>dropout layers </a:t>
          </a:r>
          <a:r>
            <a:rPr lang="en-US" sz="3400" kern="1200" dirty="0"/>
            <a:t>in the network and used data augmentation to enhance model generalization and prevent overfitting.</a:t>
          </a:r>
        </a:p>
      </dsp:txBody>
      <dsp:txXfrm>
        <a:off x="0" y="2148174"/>
        <a:ext cx="8280615" cy="4391100"/>
      </dsp:txXfrm>
    </dsp:sp>
    <dsp:sp modelId="{F67D371B-7F4D-43E3-8130-87DE2D178EE5}">
      <dsp:nvSpPr>
        <dsp:cNvPr id="0" name=""/>
        <dsp:cNvSpPr/>
      </dsp:nvSpPr>
      <dsp:spPr>
        <a:xfrm>
          <a:off x="414030" y="1646334"/>
          <a:ext cx="5796430" cy="10036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091" tIns="0" rIns="219091" bIns="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/>
            <a:t>Model Overfitting:</a:t>
          </a:r>
          <a:endParaRPr lang="en-US" sz="3400" kern="1200" dirty="0"/>
        </a:p>
      </dsp:txBody>
      <dsp:txXfrm>
        <a:off x="463026" y="1695330"/>
        <a:ext cx="5698438" cy="905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47A7C-1265-48DF-86B8-E1F53A24EDB3}">
      <dsp:nvSpPr>
        <dsp:cNvPr id="0" name=""/>
        <dsp:cNvSpPr/>
      </dsp:nvSpPr>
      <dsp:spPr>
        <a:xfrm>
          <a:off x="0" y="11339"/>
          <a:ext cx="7494318" cy="16084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/>
            <a:t>Technical Skills:</a:t>
          </a:r>
          <a:endParaRPr lang="en-US" sz="2900" kern="1200" dirty="0"/>
        </a:p>
      </dsp:txBody>
      <dsp:txXfrm>
        <a:off x="78520" y="89859"/>
        <a:ext cx="7337278" cy="1451454"/>
      </dsp:txXfrm>
    </dsp:sp>
    <dsp:sp modelId="{EF3A5C1A-A3E6-4F85-9C6E-5EB1D0340A62}">
      <dsp:nvSpPr>
        <dsp:cNvPr id="0" name=""/>
        <dsp:cNvSpPr/>
      </dsp:nvSpPr>
      <dsp:spPr>
        <a:xfrm>
          <a:off x="0" y="1703353"/>
          <a:ext cx="7494318" cy="160849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/>
            <a:t>Machine Learning:</a:t>
          </a:r>
          <a:r>
            <a:rPr lang="en-US" sz="2900" kern="1200" dirty="0"/>
            <a:t> Gained hands-on experience in building and optimizing a CNN for image classification.</a:t>
          </a:r>
        </a:p>
      </dsp:txBody>
      <dsp:txXfrm>
        <a:off x="78520" y="1781873"/>
        <a:ext cx="7337278" cy="1451454"/>
      </dsp:txXfrm>
    </dsp:sp>
    <dsp:sp modelId="{8439E574-8D59-4D44-A2D0-2165AD7473C3}">
      <dsp:nvSpPr>
        <dsp:cNvPr id="0" name=""/>
        <dsp:cNvSpPr/>
      </dsp:nvSpPr>
      <dsp:spPr>
        <a:xfrm>
          <a:off x="0" y="3395368"/>
          <a:ext cx="7494318" cy="160849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err="1"/>
            <a:t>FastAPI</a:t>
          </a:r>
          <a:r>
            <a:rPr lang="en-US" sz="2900" b="1" kern="1200" dirty="0"/>
            <a:t>:</a:t>
          </a:r>
          <a:r>
            <a:rPr lang="en-US" sz="2900" kern="1200" dirty="0"/>
            <a:t> Learned to develop a robust backend API for image processing and disease prediction.</a:t>
          </a:r>
        </a:p>
      </dsp:txBody>
      <dsp:txXfrm>
        <a:off x="78520" y="3473888"/>
        <a:ext cx="7337278" cy="1451454"/>
      </dsp:txXfrm>
    </dsp:sp>
    <dsp:sp modelId="{6AF65CED-00A5-4289-92B1-982E2E8EFDB6}">
      <dsp:nvSpPr>
        <dsp:cNvPr id="0" name=""/>
        <dsp:cNvSpPr/>
      </dsp:nvSpPr>
      <dsp:spPr>
        <a:xfrm>
          <a:off x="0" y="5087382"/>
          <a:ext cx="7494318" cy="160849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/>
            <a:t>Deployment:</a:t>
          </a:r>
          <a:r>
            <a:rPr lang="en-US" sz="2900" kern="1200" dirty="0"/>
            <a:t> Understood the process of deploying machine learning models and APIs to production.</a:t>
          </a:r>
        </a:p>
      </dsp:txBody>
      <dsp:txXfrm>
        <a:off x="78520" y="5165902"/>
        <a:ext cx="7337278" cy="1451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47A7C-1265-48DF-86B8-E1F53A24EDB3}">
      <dsp:nvSpPr>
        <dsp:cNvPr id="0" name=""/>
        <dsp:cNvSpPr/>
      </dsp:nvSpPr>
      <dsp:spPr>
        <a:xfrm>
          <a:off x="0" y="11339"/>
          <a:ext cx="7494318" cy="16084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/>
            <a:t>Project Management:</a:t>
          </a:r>
          <a:endParaRPr lang="en-US" sz="2900" kern="1200" dirty="0"/>
        </a:p>
      </dsp:txBody>
      <dsp:txXfrm>
        <a:off x="78520" y="89859"/>
        <a:ext cx="7337278" cy="1451454"/>
      </dsp:txXfrm>
    </dsp:sp>
    <dsp:sp modelId="{EF3A5C1A-A3E6-4F85-9C6E-5EB1D0340A62}">
      <dsp:nvSpPr>
        <dsp:cNvPr id="0" name=""/>
        <dsp:cNvSpPr/>
      </dsp:nvSpPr>
      <dsp:spPr>
        <a:xfrm>
          <a:off x="0" y="1703353"/>
          <a:ext cx="7494318" cy="160849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/>
            <a:t>Time Management: Effectively managed time to balance multiple aspects of the project, from model training to API development.</a:t>
          </a:r>
          <a:endParaRPr lang="en-US" sz="2900" kern="1200" dirty="0"/>
        </a:p>
      </dsp:txBody>
      <dsp:txXfrm>
        <a:off x="78520" y="1781873"/>
        <a:ext cx="7337278" cy="1451454"/>
      </dsp:txXfrm>
    </dsp:sp>
    <dsp:sp modelId="{8439E574-8D59-4D44-A2D0-2165AD7473C3}">
      <dsp:nvSpPr>
        <dsp:cNvPr id="0" name=""/>
        <dsp:cNvSpPr/>
      </dsp:nvSpPr>
      <dsp:spPr>
        <a:xfrm>
          <a:off x="0" y="3395368"/>
          <a:ext cx="7494318" cy="160849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/>
            <a:t>Problem-Solving:</a:t>
          </a:r>
          <a:r>
            <a:rPr lang="en-US" sz="2900" kern="1200" dirty="0"/>
            <a:t> Developed strategies to tackle challenges like data imbalance and model overfitting.</a:t>
          </a:r>
        </a:p>
      </dsp:txBody>
      <dsp:txXfrm>
        <a:off x="78520" y="3473888"/>
        <a:ext cx="7337278" cy="1451454"/>
      </dsp:txXfrm>
    </dsp:sp>
    <dsp:sp modelId="{6AF65CED-00A5-4289-92B1-982E2E8EFDB6}">
      <dsp:nvSpPr>
        <dsp:cNvPr id="0" name=""/>
        <dsp:cNvSpPr/>
      </dsp:nvSpPr>
      <dsp:spPr>
        <a:xfrm>
          <a:off x="0" y="5087382"/>
          <a:ext cx="7494318" cy="160849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/>
            <a:t>Teamwork:</a:t>
          </a:r>
          <a:r>
            <a:rPr lang="en-US" sz="2900" kern="1200" dirty="0"/>
            <a:t> Collaborated effectively with the peers to meet project objectives and deadlines.</a:t>
          </a:r>
        </a:p>
      </dsp:txBody>
      <dsp:txXfrm>
        <a:off x="78520" y="5165902"/>
        <a:ext cx="7337278" cy="1451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90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ithub.com/PrasadKanakgiri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047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Crop Disease Prediction Project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95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aims to develop a user-friendly web application for predicting crop diseases. Using machine learning techniques, the system analyzes images of crops to identify diseases and provide potential solutions.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280190" y="5394899"/>
            <a:ext cx="25390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Presenter - Prasad Kanakgiri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Institution – Vishwakarma Institute of Information Technology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Location - Pune</a:t>
            </a:r>
            <a:endParaRPr lang="en-US" sz="2200" dirty="0"/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944" y="544473"/>
            <a:ext cx="7758113" cy="1237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JavaScript for Frontend Interactivity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944" y="2078950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is used to add interactivity and dynamic functionality to the frontend, enhancing the user experience.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4" y="2935010"/>
            <a:ext cx="990005" cy="15840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9890" y="3133011"/>
            <a:ext cx="272188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 Upload Handling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979890" y="3561040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code handles image uploads, validation, and preprocessing before sending the image to the backend.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44" y="4519017"/>
            <a:ext cx="990005" cy="15840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79890" y="4717018"/>
            <a:ext cx="247507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Communication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979890" y="5145048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makes asynchronous requests to the FastAPI backend to get predictions for the uploaded images.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44" y="6103025"/>
            <a:ext cx="990005" cy="15840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79890" y="6301026"/>
            <a:ext cx="247507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Displaying Results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979890" y="6729055"/>
            <a:ext cx="647116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dynamically updates the frontend with the prediction results, including the identified disease and potential solutions.</a:t>
            </a:r>
            <a:endParaRPr lang="en-US" sz="15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28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Integrating the Backend and Frontend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505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backend API and frontend are seamlessly integrated to create a cohesive user experience.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31525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87810" y="3639145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514624" y="37828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378285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289465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514624" y="443317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image uploads and preprocessing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44331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image upload interface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530268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514624" y="544639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Performs model inference and generates predictions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544639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predictions and potential solutions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631590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6514624" y="645961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Responds to frontend requests with prediction results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9024" y="645961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Sends user requests to the backend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622578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Handling User Inputs and Predictions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2361" y="2377083"/>
            <a:ext cx="75592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application handles user inputs, such as uploaded images, and provides accurate and timely predictions.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2361" y="3611047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74288" y="3695938"/>
            <a:ext cx="145375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28048" y="361104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 Validation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28048" y="4100512"/>
            <a:ext cx="2930843" cy="181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application validates user inputs to ensure that the uploaded images meet the required format and quality.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228" y="3611047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4851440" y="3695938"/>
            <a:ext cx="176927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0916" y="361104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Prediction Processing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0916" y="4100512"/>
            <a:ext cx="2930843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Once validated, the images are sent to the backend for processing and prediction by the trained model.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2361" y="6393061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56310" y="6477952"/>
            <a:ext cx="18133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28048" y="639306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 Presentation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28048" y="6882527"/>
            <a:ext cx="6823591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Predictions are presented to the user in a clear and concise manner, along with potential solutions and recommendations.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rop-disease-prediction demo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xmlns="" id="{0A74431A-63D4-9E9D-F6D4-135992FEB9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39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8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E442304-DDBD-4F7B-8017-36BCC863F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D60A0A-20A3-E084-3FDA-DEFC3B5C5A29}"/>
              </a:ext>
            </a:extLst>
          </p:cNvPr>
          <p:cNvSpPr txBox="1"/>
          <p:nvPr/>
        </p:nvSpPr>
        <p:spPr>
          <a:xfrm>
            <a:off x="762000" y="768987"/>
            <a:ext cx="4102390" cy="6699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 Faced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xmlns="" id="{5E107275-3853-46FD-A241-DE4355A426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952940" y="4155263"/>
            <a:ext cx="6492240" cy="21946"/>
          </a:xfrm>
          <a:custGeom>
            <a:avLst/>
            <a:gdLst>
              <a:gd name="connsiteX0" fmla="*/ 0 w 6492240"/>
              <a:gd name="connsiteY0" fmla="*/ 0 h 21946"/>
              <a:gd name="connsiteX1" fmla="*/ 649224 w 6492240"/>
              <a:gd name="connsiteY1" fmla="*/ 0 h 21946"/>
              <a:gd name="connsiteX2" fmla="*/ 1298448 w 6492240"/>
              <a:gd name="connsiteY2" fmla="*/ 0 h 21946"/>
              <a:gd name="connsiteX3" fmla="*/ 1947672 w 6492240"/>
              <a:gd name="connsiteY3" fmla="*/ 0 h 21946"/>
              <a:gd name="connsiteX4" fmla="*/ 2726741 w 6492240"/>
              <a:gd name="connsiteY4" fmla="*/ 0 h 21946"/>
              <a:gd name="connsiteX5" fmla="*/ 3440887 w 6492240"/>
              <a:gd name="connsiteY5" fmla="*/ 0 h 21946"/>
              <a:gd name="connsiteX6" fmla="*/ 3895344 w 6492240"/>
              <a:gd name="connsiteY6" fmla="*/ 0 h 21946"/>
              <a:gd name="connsiteX7" fmla="*/ 4479646 w 6492240"/>
              <a:gd name="connsiteY7" fmla="*/ 0 h 21946"/>
              <a:gd name="connsiteX8" fmla="*/ 5258714 w 6492240"/>
              <a:gd name="connsiteY8" fmla="*/ 0 h 21946"/>
              <a:gd name="connsiteX9" fmla="*/ 5907938 w 6492240"/>
              <a:gd name="connsiteY9" fmla="*/ 0 h 21946"/>
              <a:gd name="connsiteX10" fmla="*/ 6492240 w 6492240"/>
              <a:gd name="connsiteY10" fmla="*/ 0 h 21946"/>
              <a:gd name="connsiteX11" fmla="*/ 6492240 w 6492240"/>
              <a:gd name="connsiteY11" fmla="*/ 21946 h 21946"/>
              <a:gd name="connsiteX12" fmla="*/ 5972861 w 6492240"/>
              <a:gd name="connsiteY12" fmla="*/ 21946 h 21946"/>
              <a:gd name="connsiteX13" fmla="*/ 5193792 w 6492240"/>
              <a:gd name="connsiteY13" fmla="*/ 21946 h 21946"/>
              <a:gd name="connsiteX14" fmla="*/ 4674413 w 6492240"/>
              <a:gd name="connsiteY14" fmla="*/ 21946 h 21946"/>
              <a:gd name="connsiteX15" fmla="*/ 4219956 w 6492240"/>
              <a:gd name="connsiteY15" fmla="*/ 21946 h 21946"/>
              <a:gd name="connsiteX16" fmla="*/ 3765499 w 6492240"/>
              <a:gd name="connsiteY16" fmla="*/ 21946 h 21946"/>
              <a:gd name="connsiteX17" fmla="*/ 3051353 w 6492240"/>
              <a:gd name="connsiteY17" fmla="*/ 21946 h 21946"/>
              <a:gd name="connsiteX18" fmla="*/ 2596896 w 6492240"/>
              <a:gd name="connsiteY18" fmla="*/ 21946 h 21946"/>
              <a:gd name="connsiteX19" fmla="*/ 1947672 w 6492240"/>
              <a:gd name="connsiteY19" fmla="*/ 21946 h 21946"/>
              <a:gd name="connsiteX20" fmla="*/ 1428293 w 6492240"/>
              <a:gd name="connsiteY20" fmla="*/ 21946 h 21946"/>
              <a:gd name="connsiteX21" fmla="*/ 779069 w 6492240"/>
              <a:gd name="connsiteY21" fmla="*/ 21946 h 21946"/>
              <a:gd name="connsiteX22" fmla="*/ 0 w 6492240"/>
              <a:gd name="connsiteY22" fmla="*/ 21946 h 21946"/>
              <a:gd name="connsiteX23" fmla="*/ 0 w 6492240"/>
              <a:gd name="connsiteY2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492240" h="21946" fill="none" extrusionOk="0">
                <a:moveTo>
                  <a:pt x="0" y="0"/>
                </a:moveTo>
                <a:cubicBezTo>
                  <a:pt x="143222" y="12425"/>
                  <a:pt x="517767" y="26238"/>
                  <a:pt x="649224" y="0"/>
                </a:cubicBezTo>
                <a:cubicBezTo>
                  <a:pt x="780681" y="-26238"/>
                  <a:pt x="1121411" y="6460"/>
                  <a:pt x="1298448" y="0"/>
                </a:cubicBezTo>
                <a:cubicBezTo>
                  <a:pt x="1475485" y="-6460"/>
                  <a:pt x="1718316" y="-31750"/>
                  <a:pt x="1947672" y="0"/>
                </a:cubicBezTo>
                <a:cubicBezTo>
                  <a:pt x="2177028" y="31750"/>
                  <a:pt x="2528541" y="-1386"/>
                  <a:pt x="2726741" y="0"/>
                </a:cubicBezTo>
                <a:cubicBezTo>
                  <a:pt x="2924941" y="1386"/>
                  <a:pt x="3275670" y="17884"/>
                  <a:pt x="3440887" y="0"/>
                </a:cubicBezTo>
                <a:cubicBezTo>
                  <a:pt x="3606104" y="-17884"/>
                  <a:pt x="3793804" y="-3474"/>
                  <a:pt x="3895344" y="0"/>
                </a:cubicBezTo>
                <a:cubicBezTo>
                  <a:pt x="3996884" y="3474"/>
                  <a:pt x="4280949" y="18900"/>
                  <a:pt x="4479646" y="0"/>
                </a:cubicBezTo>
                <a:cubicBezTo>
                  <a:pt x="4678343" y="-18900"/>
                  <a:pt x="4976345" y="-14700"/>
                  <a:pt x="5258714" y="0"/>
                </a:cubicBezTo>
                <a:cubicBezTo>
                  <a:pt x="5541083" y="14700"/>
                  <a:pt x="5626590" y="-30840"/>
                  <a:pt x="5907938" y="0"/>
                </a:cubicBezTo>
                <a:cubicBezTo>
                  <a:pt x="6189286" y="30840"/>
                  <a:pt x="6252359" y="-7817"/>
                  <a:pt x="6492240" y="0"/>
                </a:cubicBezTo>
                <a:cubicBezTo>
                  <a:pt x="6493111" y="9070"/>
                  <a:pt x="6491553" y="12515"/>
                  <a:pt x="6492240" y="21946"/>
                </a:cubicBezTo>
                <a:cubicBezTo>
                  <a:pt x="6293014" y="47642"/>
                  <a:pt x="6096055" y="2856"/>
                  <a:pt x="5972861" y="21946"/>
                </a:cubicBezTo>
                <a:cubicBezTo>
                  <a:pt x="5849667" y="41036"/>
                  <a:pt x="5450902" y="5217"/>
                  <a:pt x="5193792" y="21946"/>
                </a:cubicBezTo>
                <a:cubicBezTo>
                  <a:pt x="4936682" y="38675"/>
                  <a:pt x="4887670" y="42323"/>
                  <a:pt x="4674413" y="21946"/>
                </a:cubicBezTo>
                <a:cubicBezTo>
                  <a:pt x="4461156" y="1569"/>
                  <a:pt x="4327331" y="29693"/>
                  <a:pt x="4219956" y="21946"/>
                </a:cubicBezTo>
                <a:cubicBezTo>
                  <a:pt x="4112581" y="14199"/>
                  <a:pt x="3869503" y="1939"/>
                  <a:pt x="3765499" y="21946"/>
                </a:cubicBezTo>
                <a:cubicBezTo>
                  <a:pt x="3661495" y="41953"/>
                  <a:pt x="3226159" y="41582"/>
                  <a:pt x="3051353" y="21946"/>
                </a:cubicBezTo>
                <a:cubicBezTo>
                  <a:pt x="2876547" y="2310"/>
                  <a:pt x="2732025" y="29628"/>
                  <a:pt x="2596896" y="21946"/>
                </a:cubicBezTo>
                <a:cubicBezTo>
                  <a:pt x="2461767" y="14264"/>
                  <a:pt x="2206318" y="-4675"/>
                  <a:pt x="1947672" y="21946"/>
                </a:cubicBezTo>
                <a:cubicBezTo>
                  <a:pt x="1689026" y="48567"/>
                  <a:pt x="1662778" y="41419"/>
                  <a:pt x="1428293" y="21946"/>
                </a:cubicBezTo>
                <a:cubicBezTo>
                  <a:pt x="1193808" y="2473"/>
                  <a:pt x="1082378" y="1905"/>
                  <a:pt x="779069" y="21946"/>
                </a:cubicBezTo>
                <a:cubicBezTo>
                  <a:pt x="475760" y="41987"/>
                  <a:pt x="270605" y="49079"/>
                  <a:pt x="0" y="21946"/>
                </a:cubicBezTo>
                <a:cubicBezTo>
                  <a:pt x="-1083" y="15408"/>
                  <a:pt x="-248" y="9823"/>
                  <a:pt x="0" y="0"/>
                </a:cubicBezTo>
                <a:close/>
              </a:path>
              <a:path w="6492240" h="21946" stroke="0" extrusionOk="0">
                <a:moveTo>
                  <a:pt x="0" y="0"/>
                </a:moveTo>
                <a:cubicBezTo>
                  <a:pt x="139897" y="-28390"/>
                  <a:pt x="346112" y="-26897"/>
                  <a:pt x="584302" y="0"/>
                </a:cubicBezTo>
                <a:cubicBezTo>
                  <a:pt x="822492" y="26897"/>
                  <a:pt x="872542" y="-22011"/>
                  <a:pt x="1038758" y="0"/>
                </a:cubicBezTo>
                <a:cubicBezTo>
                  <a:pt x="1204974" y="22011"/>
                  <a:pt x="1500279" y="-27514"/>
                  <a:pt x="1817827" y="0"/>
                </a:cubicBezTo>
                <a:cubicBezTo>
                  <a:pt x="2135375" y="27514"/>
                  <a:pt x="2154775" y="26301"/>
                  <a:pt x="2402129" y="0"/>
                </a:cubicBezTo>
                <a:cubicBezTo>
                  <a:pt x="2649483" y="-26301"/>
                  <a:pt x="2824686" y="-26268"/>
                  <a:pt x="2986430" y="0"/>
                </a:cubicBezTo>
                <a:cubicBezTo>
                  <a:pt x="3148174" y="26268"/>
                  <a:pt x="3548172" y="8656"/>
                  <a:pt x="3765499" y="0"/>
                </a:cubicBezTo>
                <a:cubicBezTo>
                  <a:pt x="3982826" y="-8656"/>
                  <a:pt x="4113424" y="15072"/>
                  <a:pt x="4284878" y="0"/>
                </a:cubicBezTo>
                <a:cubicBezTo>
                  <a:pt x="4456332" y="-15072"/>
                  <a:pt x="4706926" y="-221"/>
                  <a:pt x="5063947" y="0"/>
                </a:cubicBezTo>
                <a:cubicBezTo>
                  <a:pt x="5420968" y="221"/>
                  <a:pt x="5613299" y="37047"/>
                  <a:pt x="5843016" y="0"/>
                </a:cubicBezTo>
                <a:cubicBezTo>
                  <a:pt x="6072733" y="-37047"/>
                  <a:pt x="6169194" y="14748"/>
                  <a:pt x="6492240" y="0"/>
                </a:cubicBezTo>
                <a:cubicBezTo>
                  <a:pt x="6491208" y="10461"/>
                  <a:pt x="6491953" y="11878"/>
                  <a:pt x="6492240" y="21946"/>
                </a:cubicBezTo>
                <a:cubicBezTo>
                  <a:pt x="6183772" y="-1945"/>
                  <a:pt x="5985090" y="9380"/>
                  <a:pt x="5778094" y="21946"/>
                </a:cubicBezTo>
                <a:cubicBezTo>
                  <a:pt x="5571098" y="34512"/>
                  <a:pt x="5184846" y="-855"/>
                  <a:pt x="4999025" y="21946"/>
                </a:cubicBezTo>
                <a:cubicBezTo>
                  <a:pt x="4813204" y="44747"/>
                  <a:pt x="4391031" y="59928"/>
                  <a:pt x="4219956" y="21946"/>
                </a:cubicBezTo>
                <a:cubicBezTo>
                  <a:pt x="4048881" y="-16036"/>
                  <a:pt x="3857612" y="42298"/>
                  <a:pt x="3700577" y="21946"/>
                </a:cubicBezTo>
                <a:cubicBezTo>
                  <a:pt x="3543542" y="1594"/>
                  <a:pt x="3256505" y="18992"/>
                  <a:pt x="3051353" y="21946"/>
                </a:cubicBezTo>
                <a:cubicBezTo>
                  <a:pt x="2846201" y="24900"/>
                  <a:pt x="2618485" y="11171"/>
                  <a:pt x="2272284" y="21946"/>
                </a:cubicBezTo>
                <a:cubicBezTo>
                  <a:pt x="1926083" y="32721"/>
                  <a:pt x="1856431" y="8993"/>
                  <a:pt x="1623060" y="21946"/>
                </a:cubicBezTo>
                <a:cubicBezTo>
                  <a:pt x="1389689" y="34899"/>
                  <a:pt x="1343468" y="16312"/>
                  <a:pt x="1168603" y="21946"/>
                </a:cubicBezTo>
                <a:cubicBezTo>
                  <a:pt x="993738" y="27580"/>
                  <a:pt x="828078" y="17171"/>
                  <a:pt x="649224" y="21946"/>
                </a:cubicBezTo>
                <a:cubicBezTo>
                  <a:pt x="470370" y="26721"/>
                  <a:pt x="271570" y="-9801"/>
                  <a:pt x="0" y="21946"/>
                </a:cubicBezTo>
                <a:cubicBezTo>
                  <a:pt x="-327" y="16490"/>
                  <a:pt x="734" y="1047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extBox 6">
            <a:extLst>
              <a:ext uri="{FF2B5EF4-FFF2-40B4-BE49-F238E27FC236}">
                <a16:creationId xmlns:a16="http://schemas.microsoft.com/office/drawing/2014/main" xmlns="" id="{A45C1A84-4B1B-8AF9-BD1F-877D25078F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829530"/>
              </p:ext>
            </p:extLst>
          </p:nvPr>
        </p:nvGraphicFramePr>
        <p:xfrm>
          <a:off x="5577621" y="768986"/>
          <a:ext cx="8280615" cy="6643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842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E442304-DDBD-4F7B-8017-36BCC863F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D60A0A-20A3-E084-3FDA-DEFC3B5C5A29}"/>
              </a:ext>
            </a:extLst>
          </p:cNvPr>
          <p:cNvSpPr txBox="1"/>
          <p:nvPr/>
        </p:nvSpPr>
        <p:spPr>
          <a:xfrm>
            <a:off x="762000" y="768987"/>
            <a:ext cx="4102390" cy="6699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 Faced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xmlns="" id="{5E107275-3853-46FD-A241-DE4355A426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952940" y="4155263"/>
            <a:ext cx="6492240" cy="21946"/>
          </a:xfrm>
          <a:custGeom>
            <a:avLst/>
            <a:gdLst>
              <a:gd name="connsiteX0" fmla="*/ 0 w 6492240"/>
              <a:gd name="connsiteY0" fmla="*/ 0 h 21946"/>
              <a:gd name="connsiteX1" fmla="*/ 649224 w 6492240"/>
              <a:gd name="connsiteY1" fmla="*/ 0 h 21946"/>
              <a:gd name="connsiteX2" fmla="*/ 1298448 w 6492240"/>
              <a:gd name="connsiteY2" fmla="*/ 0 h 21946"/>
              <a:gd name="connsiteX3" fmla="*/ 1947672 w 6492240"/>
              <a:gd name="connsiteY3" fmla="*/ 0 h 21946"/>
              <a:gd name="connsiteX4" fmla="*/ 2726741 w 6492240"/>
              <a:gd name="connsiteY4" fmla="*/ 0 h 21946"/>
              <a:gd name="connsiteX5" fmla="*/ 3440887 w 6492240"/>
              <a:gd name="connsiteY5" fmla="*/ 0 h 21946"/>
              <a:gd name="connsiteX6" fmla="*/ 3895344 w 6492240"/>
              <a:gd name="connsiteY6" fmla="*/ 0 h 21946"/>
              <a:gd name="connsiteX7" fmla="*/ 4479646 w 6492240"/>
              <a:gd name="connsiteY7" fmla="*/ 0 h 21946"/>
              <a:gd name="connsiteX8" fmla="*/ 5258714 w 6492240"/>
              <a:gd name="connsiteY8" fmla="*/ 0 h 21946"/>
              <a:gd name="connsiteX9" fmla="*/ 5907938 w 6492240"/>
              <a:gd name="connsiteY9" fmla="*/ 0 h 21946"/>
              <a:gd name="connsiteX10" fmla="*/ 6492240 w 6492240"/>
              <a:gd name="connsiteY10" fmla="*/ 0 h 21946"/>
              <a:gd name="connsiteX11" fmla="*/ 6492240 w 6492240"/>
              <a:gd name="connsiteY11" fmla="*/ 21946 h 21946"/>
              <a:gd name="connsiteX12" fmla="*/ 5972861 w 6492240"/>
              <a:gd name="connsiteY12" fmla="*/ 21946 h 21946"/>
              <a:gd name="connsiteX13" fmla="*/ 5193792 w 6492240"/>
              <a:gd name="connsiteY13" fmla="*/ 21946 h 21946"/>
              <a:gd name="connsiteX14" fmla="*/ 4674413 w 6492240"/>
              <a:gd name="connsiteY14" fmla="*/ 21946 h 21946"/>
              <a:gd name="connsiteX15" fmla="*/ 4219956 w 6492240"/>
              <a:gd name="connsiteY15" fmla="*/ 21946 h 21946"/>
              <a:gd name="connsiteX16" fmla="*/ 3765499 w 6492240"/>
              <a:gd name="connsiteY16" fmla="*/ 21946 h 21946"/>
              <a:gd name="connsiteX17" fmla="*/ 3051353 w 6492240"/>
              <a:gd name="connsiteY17" fmla="*/ 21946 h 21946"/>
              <a:gd name="connsiteX18" fmla="*/ 2596896 w 6492240"/>
              <a:gd name="connsiteY18" fmla="*/ 21946 h 21946"/>
              <a:gd name="connsiteX19" fmla="*/ 1947672 w 6492240"/>
              <a:gd name="connsiteY19" fmla="*/ 21946 h 21946"/>
              <a:gd name="connsiteX20" fmla="*/ 1428293 w 6492240"/>
              <a:gd name="connsiteY20" fmla="*/ 21946 h 21946"/>
              <a:gd name="connsiteX21" fmla="*/ 779069 w 6492240"/>
              <a:gd name="connsiteY21" fmla="*/ 21946 h 21946"/>
              <a:gd name="connsiteX22" fmla="*/ 0 w 6492240"/>
              <a:gd name="connsiteY22" fmla="*/ 21946 h 21946"/>
              <a:gd name="connsiteX23" fmla="*/ 0 w 6492240"/>
              <a:gd name="connsiteY2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492240" h="21946" fill="none" extrusionOk="0">
                <a:moveTo>
                  <a:pt x="0" y="0"/>
                </a:moveTo>
                <a:cubicBezTo>
                  <a:pt x="143222" y="12425"/>
                  <a:pt x="517767" y="26238"/>
                  <a:pt x="649224" y="0"/>
                </a:cubicBezTo>
                <a:cubicBezTo>
                  <a:pt x="780681" y="-26238"/>
                  <a:pt x="1121411" y="6460"/>
                  <a:pt x="1298448" y="0"/>
                </a:cubicBezTo>
                <a:cubicBezTo>
                  <a:pt x="1475485" y="-6460"/>
                  <a:pt x="1718316" y="-31750"/>
                  <a:pt x="1947672" y="0"/>
                </a:cubicBezTo>
                <a:cubicBezTo>
                  <a:pt x="2177028" y="31750"/>
                  <a:pt x="2528541" y="-1386"/>
                  <a:pt x="2726741" y="0"/>
                </a:cubicBezTo>
                <a:cubicBezTo>
                  <a:pt x="2924941" y="1386"/>
                  <a:pt x="3275670" y="17884"/>
                  <a:pt x="3440887" y="0"/>
                </a:cubicBezTo>
                <a:cubicBezTo>
                  <a:pt x="3606104" y="-17884"/>
                  <a:pt x="3793804" y="-3474"/>
                  <a:pt x="3895344" y="0"/>
                </a:cubicBezTo>
                <a:cubicBezTo>
                  <a:pt x="3996884" y="3474"/>
                  <a:pt x="4280949" y="18900"/>
                  <a:pt x="4479646" y="0"/>
                </a:cubicBezTo>
                <a:cubicBezTo>
                  <a:pt x="4678343" y="-18900"/>
                  <a:pt x="4976345" y="-14700"/>
                  <a:pt x="5258714" y="0"/>
                </a:cubicBezTo>
                <a:cubicBezTo>
                  <a:pt x="5541083" y="14700"/>
                  <a:pt x="5626590" y="-30840"/>
                  <a:pt x="5907938" y="0"/>
                </a:cubicBezTo>
                <a:cubicBezTo>
                  <a:pt x="6189286" y="30840"/>
                  <a:pt x="6252359" y="-7817"/>
                  <a:pt x="6492240" y="0"/>
                </a:cubicBezTo>
                <a:cubicBezTo>
                  <a:pt x="6493111" y="9070"/>
                  <a:pt x="6491553" y="12515"/>
                  <a:pt x="6492240" y="21946"/>
                </a:cubicBezTo>
                <a:cubicBezTo>
                  <a:pt x="6293014" y="47642"/>
                  <a:pt x="6096055" y="2856"/>
                  <a:pt x="5972861" y="21946"/>
                </a:cubicBezTo>
                <a:cubicBezTo>
                  <a:pt x="5849667" y="41036"/>
                  <a:pt x="5450902" y="5217"/>
                  <a:pt x="5193792" y="21946"/>
                </a:cubicBezTo>
                <a:cubicBezTo>
                  <a:pt x="4936682" y="38675"/>
                  <a:pt x="4887670" y="42323"/>
                  <a:pt x="4674413" y="21946"/>
                </a:cubicBezTo>
                <a:cubicBezTo>
                  <a:pt x="4461156" y="1569"/>
                  <a:pt x="4327331" y="29693"/>
                  <a:pt x="4219956" y="21946"/>
                </a:cubicBezTo>
                <a:cubicBezTo>
                  <a:pt x="4112581" y="14199"/>
                  <a:pt x="3869503" y="1939"/>
                  <a:pt x="3765499" y="21946"/>
                </a:cubicBezTo>
                <a:cubicBezTo>
                  <a:pt x="3661495" y="41953"/>
                  <a:pt x="3226159" y="41582"/>
                  <a:pt x="3051353" y="21946"/>
                </a:cubicBezTo>
                <a:cubicBezTo>
                  <a:pt x="2876547" y="2310"/>
                  <a:pt x="2732025" y="29628"/>
                  <a:pt x="2596896" y="21946"/>
                </a:cubicBezTo>
                <a:cubicBezTo>
                  <a:pt x="2461767" y="14264"/>
                  <a:pt x="2206318" y="-4675"/>
                  <a:pt x="1947672" y="21946"/>
                </a:cubicBezTo>
                <a:cubicBezTo>
                  <a:pt x="1689026" y="48567"/>
                  <a:pt x="1662778" y="41419"/>
                  <a:pt x="1428293" y="21946"/>
                </a:cubicBezTo>
                <a:cubicBezTo>
                  <a:pt x="1193808" y="2473"/>
                  <a:pt x="1082378" y="1905"/>
                  <a:pt x="779069" y="21946"/>
                </a:cubicBezTo>
                <a:cubicBezTo>
                  <a:pt x="475760" y="41987"/>
                  <a:pt x="270605" y="49079"/>
                  <a:pt x="0" y="21946"/>
                </a:cubicBezTo>
                <a:cubicBezTo>
                  <a:pt x="-1083" y="15408"/>
                  <a:pt x="-248" y="9823"/>
                  <a:pt x="0" y="0"/>
                </a:cubicBezTo>
                <a:close/>
              </a:path>
              <a:path w="6492240" h="21946" stroke="0" extrusionOk="0">
                <a:moveTo>
                  <a:pt x="0" y="0"/>
                </a:moveTo>
                <a:cubicBezTo>
                  <a:pt x="139897" y="-28390"/>
                  <a:pt x="346112" y="-26897"/>
                  <a:pt x="584302" y="0"/>
                </a:cubicBezTo>
                <a:cubicBezTo>
                  <a:pt x="822492" y="26897"/>
                  <a:pt x="872542" y="-22011"/>
                  <a:pt x="1038758" y="0"/>
                </a:cubicBezTo>
                <a:cubicBezTo>
                  <a:pt x="1204974" y="22011"/>
                  <a:pt x="1500279" y="-27514"/>
                  <a:pt x="1817827" y="0"/>
                </a:cubicBezTo>
                <a:cubicBezTo>
                  <a:pt x="2135375" y="27514"/>
                  <a:pt x="2154775" y="26301"/>
                  <a:pt x="2402129" y="0"/>
                </a:cubicBezTo>
                <a:cubicBezTo>
                  <a:pt x="2649483" y="-26301"/>
                  <a:pt x="2824686" y="-26268"/>
                  <a:pt x="2986430" y="0"/>
                </a:cubicBezTo>
                <a:cubicBezTo>
                  <a:pt x="3148174" y="26268"/>
                  <a:pt x="3548172" y="8656"/>
                  <a:pt x="3765499" y="0"/>
                </a:cubicBezTo>
                <a:cubicBezTo>
                  <a:pt x="3982826" y="-8656"/>
                  <a:pt x="4113424" y="15072"/>
                  <a:pt x="4284878" y="0"/>
                </a:cubicBezTo>
                <a:cubicBezTo>
                  <a:pt x="4456332" y="-15072"/>
                  <a:pt x="4706926" y="-221"/>
                  <a:pt x="5063947" y="0"/>
                </a:cubicBezTo>
                <a:cubicBezTo>
                  <a:pt x="5420968" y="221"/>
                  <a:pt x="5613299" y="37047"/>
                  <a:pt x="5843016" y="0"/>
                </a:cubicBezTo>
                <a:cubicBezTo>
                  <a:pt x="6072733" y="-37047"/>
                  <a:pt x="6169194" y="14748"/>
                  <a:pt x="6492240" y="0"/>
                </a:cubicBezTo>
                <a:cubicBezTo>
                  <a:pt x="6491208" y="10461"/>
                  <a:pt x="6491953" y="11878"/>
                  <a:pt x="6492240" y="21946"/>
                </a:cubicBezTo>
                <a:cubicBezTo>
                  <a:pt x="6183772" y="-1945"/>
                  <a:pt x="5985090" y="9380"/>
                  <a:pt x="5778094" y="21946"/>
                </a:cubicBezTo>
                <a:cubicBezTo>
                  <a:pt x="5571098" y="34512"/>
                  <a:pt x="5184846" y="-855"/>
                  <a:pt x="4999025" y="21946"/>
                </a:cubicBezTo>
                <a:cubicBezTo>
                  <a:pt x="4813204" y="44747"/>
                  <a:pt x="4391031" y="59928"/>
                  <a:pt x="4219956" y="21946"/>
                </a:cubicBezTo>
                <a:cubicBezTo>
                  <a:pt x="4048881" y="-16036"/>
                  <a:pt x="3857612" y="42298"/>
                  <a:pt x="3700577" y="21946"/>
                </a:cubicBezTo>
                <a:cubicBezTo>
                  <a:pt x="3543542" y="1594"/>
                  <a:pt x="3256505" y="18992"/>
                  <a:pt x="3051353" y="21946"/>
                </a:cubicBezTo>
                <a:cubicBezTo>
                  <a:pt x="2846201" y="24900"/>
                  <a:pt x="2618485" y="11171"/>
                  <a:pt x="2272284" y="21946"/>
                </a:cubicBezTo>
                <a:cubicBezTo>
                  <a:pt x="1926083" y="32721"/>
                  <a:pt x="1856431" y="8993"/>
                  <a:pt x="1623060" y="21946"/>
                </a:cubicBezTo>
                <a:cubicBezTo>
                  <a:pt x="1389689" y="34899"/>
                  <a:pt x="1343468" y="16312"/>
                  <a:pt x="1168603" y="21946"/>
                </a:cubicBezTo>
                <a:cubicBezTo>
                  <a:pt x="993738" y="27580"/>
                  <a:pt x="828078" y="17171"/>
                  <a:pt x="649224" y="21946"/>
                </a:cubicBezTo>
                <a:cubicBezTo>
                  <a:pt x="470370" y="26721"/>
                  <a:pt x="271570" y="-9801"/>
                  <a:pt x="0" y="21946"/>
                </a:cubicBezTo>
                <a:cubicBezTo>
                  <a:pt x="-327" y="16490"/>
                  <a:pt x="734" y="1047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extBox 6">
            <a:extLst>
              <a:ext uri="{FF2B5EF4-FFF2-40B4-BE49-F238E27FC236}">
                <a16:creationId xmlns:a16="http://schemas.microsoft.com/office/drawing/2014/main" xmlns="" id="{A45C1A84-4B1B-8AF9-BD1F-877D25078F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080306"/>
              </p:ext>
            </p:extLst>
          </p:nvPr>
        </p:nvGraphicFramePr>
        <p:xfrm>
          <a:off x="5577621" y="768986"/>
          <a:ext cx="8280615" cy="6643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087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659FDB4-FCBE-4A89-B46D-43D4FA5446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9975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7C7A3A2-C1AB-2851-A287-30D8F8B76165}"/>
              </a:ext>
            </a:extLst>
          </p:cNvPr>
          <p:cNvSpPr txBox="1"/>
          <p:nvPr/>
        </p:nvSpPr>
        <p:spPr>
          <a:xfrm>
            <a:off x="323388" y="1284960"/>
            <a:ext cx="4979510" cy="669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8F51B3F-8331-4E4A-AE96-D47B1006EE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73663" y="1358536"/>
            <a:ext cx="0" cy="686108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xmlns="" id="{A9B8DE74-80F3-3D2B-D549-2323F9FD30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219371"/>
              </p:ext>
            </p:extLst>
          </p:nvPr>
        </p:nvGraphicFramePr>
        <p:xfrm>
          <a:off x="6130242" y="1284960"/>
          <a:ext cx="7494318" cy="6707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6429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659FDB4-FCBE-4A89-B46D-43D4FA5446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9975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7C7A3A2-C1AB-2851-A287-30D8F8B76165}"/>
              </a:ext>
            </a:extLst>
          </p:cNvPr>
          <p:cNvSpPr txBox="1"/>
          <p:nvPr/>
        </p:nvSpPr>
        <p:spPr>
          <a:xfrm>
            <a:off x="323388" y="1284960"/>
            <a:ext cx="4979510" cy="6699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8F51B3F-8331-4E4A-AE96-D47B1006EE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73663" y="1358536"/>
            <a:ext cx="0" cy="686108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xmlns="" id="{A9B8DE74-80F3-3D2B-D549-2323F9FD30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18623"/>
              </p:ext>
            </p:extLst>
          </p:nvPr>
        </p:nvGraphicFramePr>
        <p:xfrm>
          <a:off x="6130242" y="1284960"/>
          <a:ext cx="7494318" cy="6707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6406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352"/>
            <a:ext cx="9981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47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32054"/>
            <a:ext cx="2886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813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24F48C1-DB1A-4293-8859-13693E5A1A02}"/>
              </a:ext>
            </a:extLst>
          </p:cNvPr>
          <p:cNvSpPr txBox="1"/>
          <p:nvPr/>
        </p:nvSpPr>
        <p:spPr>
          <a:xfrm>
            <a:off x="691374" y="2091070"/>
            <a:ext cx="129204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Successfully developed a crop disease prediction model with high accuracy (97.94%) using deep learning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a user-friendly backend API using </a:t>
            </a:r>
            <a:r>
              <a:rPr lang="en-US" dirty="0" err="1"/>
              <a:t>FastAPI</a:t>
            </a:r>
            <a:r>
              <a:rPr lang="en-US" dirty="0"/>
              <a:t> for seamless integration and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Addressed challenges like data imbalance and overfitting, enhancing model robustness and generalization.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1757CE8-A7D9-B6F6-6888-03C79A5335D1}"/>
              </a:ext>
            </a:extLst>
          </p:cNvPr>
          <p:cNvSpPr txBox="1"/>
          <p:nvPr/>
        </p:nvSpPr>
        <p:spPr>
          <a:xfrm>
            <a:off x="691373" y="4098029"/>
            <a:ext cx="109759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Expand the model to cover a wider range of crop diseases.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 the model further for faster predictions and lower computational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the solution on a scalable cloud platform to make it accessible to farmers globally.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434BD2C-65B6-4EE7-3457-83D4F7726290}"/>
              </a:ext>
            </a:extLst>
          </p:cNvPr>
          <p:cNvSpPr txBox="1"/>
          <p:nvPr/>
        </p:nvSpPr>
        <p:spPr>
          <a:xfrm>
            <a:off x="691375" y="1653578"/>
            <a:ext cx="7315200" cy="42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Take Aways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7B8E15-B3BD-E71A-E440-FFEF56BA84FA}"/>
              </a:ext>
            </a:extLst>
          </p:cNvPr>
          <p:cNvSpPr txBox="1"/>
          <p:nvPr/>
        </p:nvSpPr>
        <p:spPr>
          <a:xfrm>
            <a:off x="691374" y="5909501"/>
            <a:ext cx="13042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project demonstrates the potential of AI in agriculture, contributing to timely disease detection and better crop management.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7C8A737-8D08-E205-D277-98C52961CEAB}"/>
              </a:ext>
            </a:extLst>
          </p:cNvPr>
          <p:cNvSpPr txBox="1"/>
          <p:nvPr/>
        </p:nvSpPr>
        <p:spPr>
          <a:xfrm>
            <a:off x="691373" y="5282612"/>
            <a:ext cx="7315200" cy="43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Thought</a:t>
            </a:r>
            <a:endParaRPr lang="en-US" sz="2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FE3691-AA4D-A1B8-72B8-1BAD35E8BCAA}"/>
              </a:ext>
            </a:extLst>
          </p:cNvPr>
          <p:cNvSpPr txBox="1"/>
          <p:nvPr/>
        </p:nvSpPr>
        <p:spPr>
          <a:xfrm>
            <a:off x="9488418" y="623589"/>
            <a:ext cx="925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GitHub :- </a:t>
            </a:r>
            <a:r>
              <a:rPr lang="en-IN" dirty="0" err="1">
                <a:hlinkClick r:id="rId2"/>
              </a:rPr>
              <a:t>PrasadKanakgiri</a:t>
            </a:r>
            <a:r>
              <a:rPr lang="en-IN" dirty="0">
                <a:hlinkClick r:id="rId2"/>
              </a:rPr>
              <a:t> (Prasad Kanakgiri) · GitHub</a:t>
            </a:r>
            <a:r>
              <a:rPr lang="en-IN" dirty="0"/>
              <a:t> </a:t>
            </a:r>
          </a:p>
          <a:p>
            <a:r>
              <a:rPr lang="en-IN" dirty="0"/>
              <a:t>Mail :-  kanakgiriprasad26@gmail.com </a:t>
            </a:r>
          </a:p>
        </p:txBody>
      </p:sp>
      <p:pic>
        <p:nvPicPr>
          <p:cNvPr id="4098" name="Picture 2" descr="300 Thiết kế powerpoint ý tưởng | thiết kế, thiết kế bố cục, công cụ thiết  kế đồ họa">
            <a:extLst>
              <a:ext uri="{FF2B5EF4-FFF2-40B4-BE49-F238E27FC236}">
                <a16:creationId xmlns:a16="http://schemas.microsoft.com/office/drawing/2014/main" xmlns="" id="{82DB6BD3-79FC-49DB-1B1B-8B1A48C8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14450"/>
            <a:ext cx="14537802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B130383-7AD6-E986-21D4-1FE26E4E559C}"/>
              </a:ext>
            </a:extLst>
          </p:cNvPr>
          <p:cNvSpPr/>
          <p:nvPr/>
        </p:nvSpPr>
        <p:spPr>
          <a:xfrm>
            <a:off x="5885446" y="4119265"/>
            <a:ext cx="3069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62932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EDDBB197-D710-4A4F-A9CA-FD2177498B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75D1CFA-2CDB-4B64-BD9F-85744E8DA1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A0A603C-035F-B610-EDD5-04843FCC4045}"/>
              </a:ext>
            </a:extLst>
          </p:cNvPr>
          <p:cNvSpPr txBox="1"/>
          <p:nvPr/>
        </p:nvSpPr>
        <p:spPr>
          <a:xfrm>
            <a:off x="540304" y="587890"/>
            <a:ext cx="5973571" cy="174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3DBF79A9-E053-B71B-C8E1-3B27822BD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0" y="3405827"/>
            <a:ext cx="5973094" cy="68239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5EE5136-01F1-466C-962D-BA9B4C6757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643876" y="0"/>
            <a:ext cx="6986524" cy="8022320"/>
            <a:chOff x="6357228" y="0"/>
            <a:chExt cx="5822103" cy="668526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E11D3AD4-AF9B-4EB5-8C7B-C45D173B4B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15102EBE-A80F-4CFF-B1DD-941EF9728B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C18CE1F-9DF1-47AF-9E66-6CE348AC23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5BD26A8C-8D1D-41E6-A71E-FE9AC75F3F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raphic 11" descr="Books">
            <a:extLst>
              <a:ext uri="{FF2B5EF4-FFF2-40B4-BE49-F238E27FC236}">
                <a16:creationId xmlns:a16="http://schemas.microsoft.com/office/drawing/2014/main" xmlns="" id="{8A9AFD60-51CB-7595-AC2A-0B404DCC9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746070" y="1954906"/>
            <a:ext cx="4344026" cy="4344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FD4A2C-A35C-FDCE-2FF1-3D1B38F4B861}"/>
              </a:ext>
            </a:extLst>
          </p:cNvPr>
          <p:cNvSpPr txBox="1"/>
          <p:nvPr/>
        </p:nvSpPr>
        <p:spPr>
          <a:xfrm>
            <a:off x="395857" y="2445382"/>
            <a:ext cx="73152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2"/>
                </a:solidFill>
              </a:rPr>
              <a:t>Introduction to Crop Diseases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27938A3-DBC1-7F5B-6C19-35785AF0999E}"/>
              </a:ext>
            </a:extLst>
          </p:cNvPr>
          <p:cNvSpPr txBox="1"/>
          <p:nvPr/>
        </p:nvSpPr>
        <p:spPr>
          <a:xfrm>
            <a:off x="367195" y="3238248"/>
            <a:ext cx="73152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Economic Impact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E4F3DD7-FFEE-287D-6E25-E52DC1FA190B}"/>
              </a:ext>
            </a:extLst>
          </p:cNvPr>
          <p:cNvSpPr txBox="1"/>
          <p:nvPr/>
        </p:nvSpPr>
        <p:spPr>
          <a:xfrm>
            <a:off x="392266" y="4007881"/>
            <a:ext cx="73152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Challenges in Disease Detection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7001732-C43E-F48D-8B28-E116646268D8}"/>
              </a:ext>
            </a:extLst>
          </p:cNvPr>
          <p:cNvSpPr txBox="1"/>
          <p:nvPr/>
        </p:nvSpPr>
        <p:spPr>
          <a:xfrm>
            <a:off x="395857" y="4777514"/>
            <a:ext cx="73152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Need for Technological Solutions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1274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EDDBB197-D710-4A4F-A9CA-FD2177498B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75D1CFA-2CDB-4B64-BD9F-85744E8DA1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2642119-B798-51D2-DB2E-0EFCB989B8E3}"/>
              </a:ext>
            </a:extLst>
          </p:cNvPr>
          <p:cNvSpPr txBox="1"/>
          <p:nvPr/>
        </p:nvSpPr>
        <p:spPr>
          <a:xfrm>
            <a:off x="699493" y="11305"/>
            <a:ext cx="5973571" cy="174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Objective: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615D072-4BBC-1BE2-8023-F1601A84AF66}"/>
              </a:ext>
            </a:extLst>
          </p:cNvPr>
          <p:cNvSpPr txBox="1"/>
          <p:nvPr/>
        </p:nvSpPr>
        <p:spPr>
          <a:xfrm>
            <a:off x="786246" y="2233845"/>
            <a:ext cx="5973094" cy="5518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5EE5136-01F1-466C-962D-BA9B4C6757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643876" y="0"/>
            <a:ext cx="6986524" cy="8022320"/>
            <a:chOff x="6357228" y="0"/>
            <a:chExt cx="5822103" cy="668526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E11D3AD4-AF9B-4EB5-8C7B-C45D173B4B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15102EBE-A80F-4CFF-B1DD-941EF9728B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EC18CE1F-9DF1-47AF-9E66-6CE348AC23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BD26A8C-8D1D-41E6-A71E-FE9AC75F3F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Graphic 9" descr="Head with Gears">
            <a:extLst>
              <a:ext uri="{FF2B5EF4-FFF2-40B4-BE49-F238E27FC236}">
                <a16:creationId xmlns:a16="http://schemas.microsoft.com/office/drawing/2014/main" xmlns="" id="{99FB9BAE-BDA4-CCF1-587A-1A7448526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746070" y="1954906"/>
            <a:ext cx="4344026" cy="4344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7E692BC-F560-C2F3-0E75-B1FA2A36D0FD}"/>
              </a:ext>
            </a:extLst>
          </p:cNvPr>
          <p:cNvSpPr txBox="1"/>
          <p:nvPr/>
        </p:nvSpPr>
        <p:spPr>
          <a:xfrm>
            <a:off x="708327" y="2552013"/>
            <a:ext cx="73152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  <a:latin typeface="Railaway"/>
              </a:rPr>
              <a:t>1. Use of Machine Learning</a:t>
            </a:r>
            <a:endParaRPr lang="en-US" sz="3600" dirty="0">
              <a:solidFill>
                <a:schemeClr val="tx2"/>
              </a:solidFill>
              <a:latin typeface="Railaw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9E86025-2A95-DDE4-D06A-7123DF15A621}"/>
              </a:ext>
            </a:extLst>
          </p:cNvPr>
          <p:cNvSpPr txBox="1"/>
          <p:nvPr/>
        </p:nvSpPr>
        <p:spPr>
          <a:xfrm>
            <a:off x="708327" y="3386423"/>
            <a:ext cx="73152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</a:rPr>
              <a:t>2. Image-Based Disease Detection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6D69142-2124-1FAE-F0BE-D699C1EACADD}"/>
              </a:ext>
            </a:extLst>
          </p:cNvPr>
          <p:cNvSpPr txBox="1"/>
          <p:nvPr/>
        </p:nvSpPr>
        <p:spPr>
          <a:xfrm>
            <a:off x="699493" y="4057395"/>
            <a:ext cx="73152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</a:rPr>
              <a:t>3. Benefits</a:t>
            </a:r>
            <a:r>
              <a:rPr lang="en-US" sz="3600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6B92268-7B15-D50A-F8AD-BB949B890A62}"/>
              </a:ext>
            </a:extLst>
          </p:cNvPr>
          <p:cNvSpPr txBox="1"/>
          <p:nvPr/>
        </p:nvSpPr>
        <p:spPr>
          <a:xfrm>
            <a:off x="708327" y="4558124"/>
            <a:ext cx="73152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Accuracy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E690B0F-477D-0CB9-4C5D-170AB30CF536}"/>
              </a:ext>
            </a:extLst>
          </p:cNvPr>
          <p:cNvSpPr txBox="1"/>
          <p:nvPr/>
        </p:nvSpPr>
        <p:spPr>
          <a:xfrm>
            <a:off x="699493" y="5147334"/>
            <a:ext cx="73152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Scalability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6C0F59C-F946-E8BD-6BBE-0D00C9D707EF}"/>
              </a:ext>
            </a:extLst>
          </p:cNvPr>
          <p:cNvSpPr txBox="1"/>
          <p:nvPr/>
        </p:nvSpPr>
        <p:spPr>
          <a:xfrm>
            <a:off x="699493" y="5738955"/>
            <a:ext cx="73152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Accessibility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424989D-FBAD-59A1-0FDB-C0C6D8E180C0}"/>
              </a:ext>
            </a:extLst>
          </p:cNvPr>
          <p:cNvSpPr txBox="1"/>
          <p:nvPr/>
        </p:nvSpPr>
        <p:spPr>
          <a:xfrm>
            <a:off x="786246" y="6405678"/>
            <a:ext cx="73152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</a:rPr>
              <a:t>4. Ultimate Goal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88583F4-A670-B452-E4A1-CD58625E12C5}"/>
              </a:ext>
            </a:extLst>
          </p:cNvPr>
          <p:cNvSpPr txBox="1"/>
          <p:nvPr/>
        </p:nvSpPr>
        <p:spPr>
          <a:xfrm>
            <a:off x="699493" y="1292807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To Develop a Machine Learning Model for Accurately Predicting Crop Diseases from Images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1712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3" grpId="0"/>
      <p:bldP spid="16" grpId="0"/>
      <p:bldP spid="23" grpId="0"/>
      <p:bldP spid="2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4BC99CB9-DDAD-44A2-8A1C-E3AF4E72DF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64053CBF-3932-45FF-8285-EE5146085F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630034" cy="82296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2E751C04-BEA6-446B-A678-9C74819EBD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-21876" y="-9800"/>
            <a:ext cx="5800884" cy="2985779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625A013-D9BE-43C4-AF21-6F2B003EFB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F7875715-EC2E-457F-851D-F6C817685F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7E41CC6-0C83-40EE-80BB-79394D9E9B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00603498-5DFE-4D26-BFB5-C9269C9BDB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AAEEB21-82C0-38B5-2D5D-D2176D26DD16}"/>
              </a:ext>
            </a:extLst>
          </p:cNvPr>
          <p:cNvSpPr txBox="1"/>
          <p:nvPr/>
        </p:nvSpPr>
        <p:spPr>
          <a:xfrm>
            <a:off x="4417784" y="-418693"/>
            <a:ext cx="6905636" cy="220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Dataset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B974DB4-31FA-CEC0-417B-781F225A4DAB}"/>
              </a:ext>
            </a:extLst>
          </p:cNvPr>
          <p:cNvSpPr txBox="1"/>
          <p:nvPr/>
        </p:nvSpPr>
        <p:spPr>
          <a:xfrm>
            <a:off x="5722882" y="1358607"/>
            <a:ext cx="6851665" cy="291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Dataset Used: PlantVillage Dataset</a:t>
            </a:r>
            <a:endParaRPr lang="en-US" sz="2400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The PlantVillage dataset is a publicly available dataset that consists of labeled images of healthy and diseased crop leaves. It is widely used for research in plant disease detection using machine learning.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63ACBA3-DEFD-4C6D-BBA0-64468FA99C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0800000">
            <a:off x="10869930" y="4975572"/>
            <a:ext cx="3770880" cy="3260166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62F7819D-2B89-4D80-A1C3-8B318116BA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B7065990-2350-41B3-858B-20EF8744F2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58DA7EC7-CAA0-4665-AA29-BFBA806ECA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B1132A14-489F-4CED-B626-2A1711C987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A215053-6F60-4740-1F13-0134D4617D6B}"/>
              </a:ext>
            </a:extLst>
          </p:cNvPr>
          <p:cNvSpPr txBox="1"/>
          <p:nvPr/>
        </p:nvSpPr>
        <p:spPr>
          <a:xfrm>
            <a:off x="555402" y="2998962"/>
            <a:ext cx="7315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Classes:</a:t>
            </a:r>
            <a:endParaRPr lang="en-US" dirty="0"/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Pepper__bell___</a:t>
            </a:r>
            <a:r>
              <a:rPr lang="en-US" b="1" dirty="0" err="1"/>
              <a:t>Bacterial_spot</a:t>
            </a:r>
            <a:endParaRPr lang="en-US" dirty="0"/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b="1" dirty="0" err="1"/>
              <a:t>Pepper__bell___healthy</a:t>
            </a:r>
            <a:endParaRPr lang="en-US" dirty="0"/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Potato___</a:t>
            </a:r>
            <a:r>
              <a:rPr lang="en-US" b="1" dirty="0" err="1"/>
              <a:t>Early_blight</a:t>
            </a:r>
            <a:endParaRPr lang="en-US" b="1" dirty="0"/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b="1" dirty="0" err="1"/>
              <a:t>Potato___healthy</a:t>
            </a:r>
            <a:endParaRPr lang="en-US" dirty="0"/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Potato___</a:t>
            </a:r>
            <a:r>
              <a:rPr lang="en-US" b="1" dirty="0" err="1"/>
              <a:t>Late_blight</a:t>
            </a:r>
            <a:endParaRPr lang="en-US" b="1" dirty="0"/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r>
              <a:rPr lang="en-US" b="1" dirty="0"/>
              <a:t>Total Images: 4,627 Images</a:t>
            </a:r>
            <a:endParaRPr lang="en-US" dirty="0"/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r>
              <a:rPr lang="en-US" b="1" dirty="0"/>
              <a:t>Data Split:</a:t>
            </a:r>
            <a:endParaRPr lang="en-US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Training Set</a:t>
            </a:r>
            <a:r>
              <a:rPr lang="en-US" dirty="0"/>
              <a:t>: 80% of the images (3,703 images) are used for training the model to learn patterns and features.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Validation Set</a:t>
            </a:r>
            <a:r>
              <a:rPr lang="en-US" dirty="0"/>
              <a:t>: 20% of the images (924 images) are used for validating the model's performance and ensuring it generalizes well to unseen data.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43" name="Picture 42" descr="A close-up of a leaf&#10;&#10;Description automatically generated">
            <a:extLst>
              <a:ext uri="{FF2B5EF4-FFF2-40B4-BE49-F238E27FC236}">
                <a16:creationId xmlns:a16="http://schemas.microsoft.com/office/drawing/2014/main" xmlns="" id="{34E96C3F-1D87-F2C4-5A43-BB502453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053" y="3740664"/>
            <a:ext cx="1510033" cy="13389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AC2987AB-4374-F698-B9EF-FE48A5FA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353" y="3740664"/>
            <a:ext cx="1510033" cy="13389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574FA48E-266B-2394-1794-339450F8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53" y="3740664"/>
            <a:ext cx="1510033" cy="1338980"/>
          </a:xfrm>
          <a:prstGeom prst="rect">
            <a:avLst/>
          </a:prstGeom>
        </p:spPr>
      </p:pic>
      <p:pic>
        <p:nvPicPr>
          <p:cNvPr id="62" name="Picture 61" descr="A close-up of a leaf&#10;&#10;Description automatically generated">
            <a:extLst>
              <a:ext uri="{FF2B5EF4-FFF2-40B4-BE49-F238E27FC236}">
                <a16:creationId xmlns:a16="http://schemas.microsoft.com/office/drawing/2014/main" xmlns="" id="{9582E621-379E-0475-B806-E10D65309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953" y="3740664"/>
            <a:ext cx="1510033" cy="1338980"/>
          </a:xfrm>
          <a:prstGeom prst="rect">
            <a:avLst/>
          </a:prstGeom>
        </p:spPr>
      </p:pic>
      <p:pic>
        <p:nvPicPr>
          <p:cNvPr id="64" name="Picture 63" descr="A green leaf on a grey surface&#10;&#10;Description automatically generated">
            <a:extLst>
              <a:ext uri="{FF2B5EF4-FFF2-40B4-BE49-F238E27FC236}">
                <a16:creationId xmlns:a16="http://schemas.microsoft.com/office/drawing/2014/main" xmlns="" id="{F34511FC-F211-3B19-1912-55E510ADC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9792" y="3768279"/>
            <a:ext cx="1510033" cy="133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33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7587" y="721876"/>
            <a:ext cx="7748826" cy="1245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Collection and Preprocessing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7587" y="2266474"/>
            <a:ext cx="774882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begins by gathering a comprehensive dataset of crop images. This dataset includes healthy and diseased crops, annotated with disease labels.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7527" y="3104614"/>
            <a:ext cx="448389" cy="448389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41891" y="3217800"/>
            <a:ext cx="127992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345286" y="3104614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Sources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345287" y="3515172"/>
            <a:ext cx="3127058" cy="1594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Diverse sources, including online repositories, research institutions, and field data, are leveraged to ensure dataset diversity and representativeness.</a:t>
            </a:r>
            <a:endParaRPr lang="en-US" sz="15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AEAD6636-0B8A-F0C0-499E-C46D1FE63977}"/>
              </a:ext>
            </a:extLst>
          </p:cNvPr>
          <p:cNvGrpSpPr/>
          <p:nvPr/>
        </p:nvGrpSpPr>
        <p:grpSpPr>
          <a:xfrm>
            <a:off x="4607088" y="3100923"/>
            <a:ext cx="448389" cy="448389"/>
            <a:chOff x="4671655" y="3352562"/>
            <a:chExt cx="448389" cy="448389"/>
          </a:xfrm>
        </p:grpSpPr>
        <p:sp>
          <p:nvSpPr>
            <p:cNvPr id="9" name="Shape 6"/>
            <p:cNvSpPr/>
            <p:nvPr/>
          </p:nvSpPr>
          <p:spPr>
            <a:xfrm>
              <a:off x="4671655" y="3352562"/>
              <a:ext cx="448389" cy="448389"/>
            </a:xfrm>
            <a:prstGeom prst="roundRect">
              <a:avLst>
                <a:gd name="adj" fmla="val 18671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 7"/>
            <p:cNvSpPr/>
            <p:nvPr/>
          </p:nvSpPr>
          <p:spPr>
            <a:xfrm>
              <a:off x="4817983" y="3427214"/>
              <a:ext cx="155734" cy="2989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23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</a:t>
              </a:r>
              <a:endParaRPr lang="en-US" sz="2350" dirty="0"/>
            </a:p>
          </p:txBody>
        </p:sp>
      </p:grpSp>
      <p:sp>
        <p:nvSpPr>
          <p:cNvPr id="11" name="Text 8"/>
          <p:cNvSpPr/>
          <p:nvPr/>
        </p:nvSpPr>
        <p:spPr>
          <a:xfrm>
            <a:off x="5306571" y="3100923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/>
              <a:t>Image Resizing</a:t>
            </a:r>
          </a:p>
        </p:txBody>
      </p:sp>
      <p:sp>
        <p:nvSpPr>
          <p:cNvPr id="12" name="Text 9"/>
          <p:cNvSpPr/>
          <p:nvPr/>
        </p:nvSpPr>
        <p:spPr>
          <a:xfrm>
            <a:off x="5306571" y="3418620"/>
            <a:ext cx="3127058" cy="1275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images are resized to </a:t>
            </a:r>
            <a:r>
              <a:rPr lang="en-US" sz="15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150x150 pixels</a:t>
            </a:r>
            <a:r>
              <a:rPr lang="en-US" sz="15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maintain uniform input size, reducing computational complexity and speeding up training while preserving image details</a:t>
            </a:r>
            <a:r>
              <a:rPr lang="en-US" sz="1550" dirty="0"/>
              <a:t>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128A0293-3B8A-5A16-B1F3-D022748CECF4}"/>
              </a:ext>
            </a:extLst>
          </p:cNvPr>
          <p:cNvGrpSpPr/>
          <p:nvPr/>
        </p:nvGrpSpPr>
        <p:grpSpPr>
          <a:xfrm>
            <a:off x="745688" y="5427584"/>
            <a:ext cx="448389" cy="448389"/>
            <a:chOff x="697587" y="5801320"/>
            <a:chExt cx="448389" cy="448389"/>
          </a:xfrm>
        </p:grpSpPr>
        <p:sp>
          <p:nvSpPr>
            <p:cNvPr id="13" name="Shape 10"/>
            <p:cNvSpPr/>
            <p:nvPr/>
          </p:nvSpPr>
          <p:spPr>
            <a:xfrm>
              <a:off x="697587" y="5801320"/>
              <a:ext cx="448389" cy="448389"/>
            </a:xfrm>
            <a:prstGeom prst="roundRect">
              <a:avLst>
                <a:gd name="adj" fmla="val 18671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 11"/>
            <p:cNvSpPr/>
            <p:nvPr/>
          </p:nvSpPr>
          <p:spPr>
            <a:xfrm>
              <a:off x="841891" y="5875973"/>
              <a:ext cx="159663" cy="2989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23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3</a:t>
              </a:r>
              <a:endParaRPr lang="en-US" sz="2350" dirty="0"/>
            </a:p>
          </p:txBody>
        </p:sp>
      </p:grpSp>
      <p:sp>
        <p:nvSpPr>
          <p:cNvPr id="15" name="Text 12"/>
          <p:cNvSpPr/>
          <p:nvPr/>
        </p:nvSpPr>
        <p:spPr>
          <a:xfrm>
            <a:off x="1338381" y="5528859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Augmentation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331930" y="6040768"/>
            <a:ext cx="3127058" cy="1275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increase dataset size and diversity, techniques such as image rotation, flipping, and scaling are applied to generate synthetic data.</a:t>
            </a:r>
            <a:endParaRPr lang="en-US" sz="155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0DBE3B7B-4F55-5934-10FF-8FA51E7273F7}"/>
              </a:ext>
            </a:extLst>
          </p:cNvPr>
          <p:cNvGrpSpPr/>
          <p:nvPr/>
        </p:nvGrpSpPr>
        <p:grpSpPr>
          <a:xfrm>
            <a:off x="4633365" y="5422729"/>
            <a:ext cx="448389" cy="448389"/>
            <a:chOff x="4671655" y="5801320"/>
            <a:chExt cx="448389" cy="448389"/>
          </a:xfrm>
        </p:grpSpPr>
        <p:sp>
          <p:nvSpPr>
            <p:cNvPr id="17" name="Shape 14"/>
            <p:cNvSpPr/>
            <p:nvPr/>
          </p:nvSpPr>
          <p:spPr>
            <a:xfrm>
              <a:off x="4671655" y="5801320"/>
              <a:ext cx="448389" cy="448389"/>
            </a:xfrm>
            <a:prstGeom prst="roundRect">
              <a:avLst>
                <a:gd name="adj" fmla="val 18671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 15"/>
            <p:cNvSpPr/>
            <p:nvPr/>
          </p:nvSpPr>
          <p:spPr>
            <a:xfrm>
              <a:off x="4814173" y="5875973"/>
              <a:ext cx="163235" cy="2989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23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4</a:t>
              </a:r>
              <a:endParaRPr lang="en-US" sz="2350" dirty="0"/>
            </a:p>
          </p:txBody>
        </p:sp>
      </p:grpSp>
      <p:sp>
        <p:nvSpPr>
          <p:cNvPr id="19" name="Text 16"/>
          <p:cNvSpPr/>
          <p:nvPr/>
        </p:nvSpPr>
        <p:spPr>
          <a:xfrm>
            <a:off x="5319355" y="5484880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Normalization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5306571" y="5875973"/>
            <a:ext cx="3127058" cy="1275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pixel values of all images are normalized to a range between </a:t>
            </a:r>
            <a:r>
              <a:rPr lang="en-US" sz="15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 and 1</a:t>
            </a:r>
            <a:r>
              <a:rPr lang="en-US" sz="15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This is achieved by dividing each pixel value by 255, which helps in faster convergence of the model by standardizing the input data.</a:t>
            </a:r>
          </a:p>
        </p:txBody>
      </p:sp>
      <p:pic>
        <p:nvPicPr>
          <p:cNvPr id="2050" name="Picture 2" descr="3D Data Processing Icon 10063376 PNG">
            <a:extLst>
              <a:ext uri="{FF2B5EF4-FFF2-40B4-BE49-F238E27FC236}">
                <a16:creationId xmlns:a16="http://schemas.microsoft.com/office/drawing/2014/main" xmlns="" id="{67DFD56E-D193-EE3D-550E-8848278B0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33" y="-139944"/>
            <a:ext cx="807923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6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956" y="793697"/>
            <a:ext cx="7839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Training and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4956" y="172536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CNN model is used for feature extraction and classification of crop diseases from images.</a:t>
            </a:r>
          </a:p>
        </p:txBody>
      </p:sp>
      <p:sp>
        <p:nvSpPr>
          <p:cNvPr id="4" name="Text 2"/>
          <p:cNvSpPr/>
          <p:nvPr/>
        </p:nvSpPr>
        <p:spPr>
          <a:xfrm>
            <a:off x="780217" y="4939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80217" y="556474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 epochs with data augmentation, approximately 65 seconds per epoch,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approach optimizes training speed and accuracy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939758"/>
            <a:ext cx="3111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26142" y="556474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model's hyperparameters, such as learning rate, batch size, and number of layers, are adjusted to maximize the model's performance.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950126" y="4939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950126" y="556474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Metrics such as accuracy, precision, recall, and F1-score are used to evaluate the model's ability to classify different crop diseases.</a:t>
            </a: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9DD3E66-E719-CDE3-B16B-E446A418AF9A}"/>
              </a:ext>
            </a:extLst>
          </p:cNvPr>
          <p:cNvSpPr txBox="1"/>
          <p:nvPr/>
        </p:nvSpPr>
        <p:spPr>
          <a:xfrm>
            <a:off x="515746" y="2674061"/>
            <a:ext cx="12430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Conv2D and MaxPooling Layers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Extract spatial features and reduce dimensionality.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Dense and Dropout Layers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Learn complex patterns and prevent overfitting.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Activation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hidden layers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the output layer to classify images into 5 disease categories.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4BC99CB9-DDAD-44A2-8A1C-E3AF4E72DF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561AEE4-4E38-4BAC-976D-E0DE523FC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F0BC676B-D19A-44DB-910A-0C0E6D433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229317" y="4782"/>
            <a:ext cx="11727318" cy="82296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99AA485-A13F-4455-814E-C116AD7E04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9C90D55F-0AFB-45E5-8815-A4701774CE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D476B6C1-4A41-48E6-8540-FC48FCD769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3347F445-D2CA-4FEB-AB8E-7A47AB57CD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12F1B3D8-301E-4A54-9284-EB14E9056B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CE4B9C67-860A-4569-AC84-3ADE433D1C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1175B763-A6E6-4AD1-9138-9B1164A7A8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58FF04-CFB2-EDFD-8F59-1D22CC5D31BB}"/>
              </a:ext>
            </a:extLst>
          </p:cNvPr>
          <p:cNvSpPr txBox="1"/>
          <p:nvPr/>
        </p:nvSpPr>
        <p:spPr>
          <a:xfrm>
            <a:off x="3640159" y="1189513"/>
            <a:ext cx="6905635" cy="220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 Performance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BA5DB2A-160F-7206-6E08-1CD825D95364}"/>
              </a:ext>
            </a:extLst>
          </p:cNvPr>
          <p:cNvSpPr txBox="1"/>
          <p:nvPr/>
        </p:nvSpPr>
        <p:spPr>
          <a:xfrm>
            <a:off x="3667144" y="3575203"/>
            <a:ext cx="6851666" cy="2917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Final Test Accuracy: 97.94%</a:t>
            </a:r>
            <a:endParaRPr lang="en-US" sz="2400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The model achieved a high test accuracy of </a:t>
            </a:r>
            <a:r>
              <a:rPr lang="en-US" sz="2400" b="1" dirty="0">
                <a:solidFill>
                  <a:schemeClr val="tx2"/>
                </a:solidFill>
              </a:rPr>
              <a:t>97.94%</a:t>
            </a:r>
            <a:r>
              <a:rPr lang="en-US" sz="2400" dirty="0">
                <a:solidFill>
                  <a:schemeClr val="tx2"/>
                </a:solidFill>
              </a:rPr>
              <a:t>, demonstrating strong performance in correctly identifying crop diseases from images.</a:t>
            </a:r>
          </a:p>
        </p:txBody>
      </p:sp>
    </p:spTree>
    <p:extLst>
      <p:ext uri="{BB962C8B-B14F-4D97-AF65-F5344CB8AC3E}">
        <p14:creationId xmlns:p14="http://schemas.microsoft.com/office/powerpoint/2010/main" val="2235015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18053"/>
            <a:ext cx="75709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FastAPI Backend Development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2927" y="2359581"/>
            <a:ext cx="75709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 is used to create a robust and efficient backend API that handles user requests and provides predictions based on the trained model.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2927" y="3331488"/>
            <a:ext cx="3673197" cy="2388870"/>
          </a:xfrm>
          <a:prstGeom prst="roundRect">
            <a:avLst>
              <a:gd name="adj" fmla="val 39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05218" y="356377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Endpoints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5218" y="4049792"/>
            <a:ext cx="3208615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Endpoints are defined to handle different requests, such as image upload, prediction requests, and data retrieval.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795" y="3331488"/>
            <a:ext cx="3673197" cy="2388870"/>
          </a:xfrm>
          <a:prstGeom prst="roundRect">
            <a:avLst>
              <a:gd name="adj" fmla="val 39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403086" y="356377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3086" y="4049792"/>
            <a:ext cx="3208615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API handles image uploads, data validation, preprocessing, and model inference.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2927" y="5945029"/>
            <a:ext cx="7570946" cy="1669732"/>
          </a:xfrm>
          <a:prstGeom prst="roundRect">
            <a:avLst>
              <a:gd name="adj" fmla="val 565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505218" y="6177320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Response Formatting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5218" y="6663333"/>
            <a:ext cx="710636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Predictions and responses are formatted in a standardized format, such as JSON, for easy consumption by the frontend.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728901"/>
            <a:ext cx="6591657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 and CSS for Frontend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7471" y="1676876"/>
            <a:ext cx="770905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user-friendly frontend is developed using HTML and CSS to provide an intuitive interface for users to upload images and view predictions.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13460" y="2640329"/>
            <a:ext cx="22860" cy="4937165"/>
          </a:xfrm>
          <a:prstGeom prst="roundRect">
            <a:avLst>
              <a:gd name="adj" fmla="val 376639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1232654" y="3013353"/>
            <a:ext cx="717471" cy="22860"/>
          </a:xfrm>
          <a:prstGeom prst="roundRect">
            <a:avLst>
              <a:gd name="adj" fmla="val 376639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94266" y="2794159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59048" y="2870954"/>
            <a:ext cx="131683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152293" y="2768441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 Upload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152293" y="3211711"/>
            <a:ext cx="627423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easy-to-use image upload button allows users to select and upload images of crops for analysis.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32654" y="4727377"/>
            <a:ext cx="717471" cy="22860"/>
          </a:xfrm>
          <a:prstGeom prst="roundRect">
            <a:avLst>
              <a:gd name="adj" fmla="val 376639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94266" y="4508183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44761" y="4584978"/>
            <a:ext cx="16025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152293" y="4482465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Prediction Display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152293" y="4925735"/>
            <a:ext cx="627423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predicted results are displayed in a clear and concise manner, including the identified disease and potential solutions.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32654" y="6441400"/>
            <a:ext cx="717471" cy="22860"/>
          </a:xfrm>
          <a:prstGeom prst="roundRect">
            <a:avLst>
              <a:gd name="adj" fmla="val 376639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94266" y="6222206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942737" y="6299002"/>
            <a:ext cx="16418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152293" y="6196489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Feedback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2152293" y="6639758"/>
            <a:ext cx="627423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frontend provides feedback to the user, indicating the status of the prediction process and any potential errors.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5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1283</Words>
  <Application>Microsoft Office PowerPoint</Application>
  <PresentationFormat>Custom</PresentationFormat>
  <Paragraphs>156</Paragraphs>
  <Slides>19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Railaway</vt:lpstr>
      <vt:lpstr>Calibri Light</vt:lpstr>
      <vt:lpstr>Aptos</vt:lpstr>
      <vt:lpstr>Roboto</vt:lpstr>
      <vt:lpstr>Raleway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8</cp:revision>
  <dcterms:created xsi:type="dcterms:W3CDTF">2024-09-12T05:46:08Z</dcterms:created>
  <dcterms:modified xsi:type="dcterms:W3CDTF">2024-09-14T05:57:18Z</dcterms:modified>
</cp:coreProperties>
</file>